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9" r:id="rId3"/>
    <p:sldId id="257" r:id="rId4"/>
    <p:sldId id="281" r:id="rId5"/>
    <p:sldId id="260" r:id="rId6"/>
    <p:sldId id="264" r:id="rId7"/>
    <p:sldId id="279" r:id="rId8"/>
    <p:sldId id="283" r:id="rId9"/>
    <p:sldId id="282" r:id="rId10"/>
    <p:sldId id="268" r:id="rId11"/>
    <p:sldId id="278" r:id="rId12"/>
    <p:sldId id="261" r:id="rId13"/>
    <p:sldId id="271" r:id="rId14"/>
    <p:sldId id="272" r:id="rId15"/>
    <p:sldId id="280" r:id="rId16"/>
    <p:sldId id="263" r:id="rId17"/>
    <p:sldId id="273" r:id="rId18"/>
    <p:sldId id="262" r:id="rId19"/>
    <p:sldId id="275" r:id="rId20"/>
    <p:sldId id="258" r:id="rId21"/>
  </p:sldIdLst>
  <p:sldSz cx="9144000" cy="6858000" type="screen4x3"/>
  <p:notesSz cx="6888163" cy="100203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15" autoAdjust="0"/>
  </p:normalViewPr>
  <p:slideViewPr>
    <p:cSldViewPr>
      <p:cViewPr>
        <p:scale>
          <a:sx n="66" d="100"/>
          <a:sy n="66" d="100"/>
        </p:scale>
        <p:origin x="-1284" y="-3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2720" tIns="46361" rIns="92720" bIns="4636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900488" y="0"/>
            <a:ext cx="2986087" cy="501650"/>
          </a:xfrm>
          <a:prstGeom prst="rect">
            <a:avLst/>
          </a:prstGeom>
        </p:spPr>
        <p:txBody>
          <a:bodyPr vert="horz" lIns="92720" tIns="46361" rIns="92720" bIns="4636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D059689-C59A-4DF9-86DE-3CC8DE502F64}" type="datetimeFigureOut">
              <a:rPr lang="fr-FR"/>
              <a:pPr>
                <a:defRPr/>
              </a:pPr>
              <a:t>27/06/2014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517063"/>
            <a:ext cx="2986088" cy="501650"/>
          </a:xfrm>
          <a:prstGeom prst="rect">
            <a:avLst/>
          </a:prstGeom>
        </p:spPr>
        <p:txBody>
          <a:bodyPr vert="horz" lIns="92720" tIns="46361" rIns="92720" bIns="4636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900488" y="9517063"/>
            <a:ext cx="2986087" cy="501650"/>
          </a:xfrm>
          <a:prstGeom prst="rect">
            <a:avLst/>
          </a:prstGeom>
        </p:spPr>
        <p:txBody>
          <a:bodyPr vert="horz" lIns="92720" tIns="46361" rIns="92720" bIns="4636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443D58A-557A-4415-9FD6-AB7A8C16B3D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2720" tIns="46361" rIns="92720" bIns="4636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2720" tIns="46361" rIns="92720" bIns="4636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D43E363-CF1A-4375-B71F-D303B7E836EE}" type="datetimeFigureOut">
              <a:rPr lang="fr-FR"/>
              <a:pPr>
                <a:defRPr/>
              </a:pPr>
              <a:t>27/06/2014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52475"/>
            <a:ext cx="5005387" cy="3756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20" tIns="46361" rIns="92720" bIns="46361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2720" tIns="46361" rIns="92720" bIns="46361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2720" tIns="46361" rIns="92720" bIns="4636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2720" tIns="46361" rIns="92720" bIns="46361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5A9B3D2-ABDA-4BD9-800D-B49CE904385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F1F9C5-6BCD-40D5-A5EA-0F78A22AC59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5ACDA-4E50-4C11-8A5B-076D50FAF2C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FF9A9-A81F-49E4-9C2E-8F41B3B4FF77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FE027-F7CD-404B-AB45-470893C285C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DA9905-D010-4A73-A089-4B657581AA3F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EF4A8-F52E-46B8-B34F-D52BBD4832F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34D62-93B2-423F-AE4C-F96244AF838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3D91F-D546-4D96-B5B4-DA04176ECC4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F64A8-9141-495D-BBBA-465DD05F8CA2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D5A36-68FB-418F-9172-32FE72CA863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930A83-B6C0-43AF-AAAC-773457C27CAB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BE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923DAF5-6A22-4E62-A2CD-8300DC029266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765175"/>
            <a:ext cx="91440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stratégies politiques des organisations :</a:t>
            </a:r>
            <a:br>
              <a:rPr lang="fr-FR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 objet de recherches pour les sciences de gestion</a:t>
            </a:r>
            <a:r>
              <a:rPr lang="fr-FR" sz="32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4213" y="2781300"/>
            <a:ext cx="7991475" cy="25447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400" b="1" dirty="0" err="1" smtClean="0">
                <a:solidFill>
                  <a:schemeClr val="tx1"/>
                </a:solidFill>
              </a:rPr>
              <a:t>Madina</a:t>
            </a:r>
            <a:r>
              <a:rPr lang="fr-FR" altLang="fr-FR" sz="2400" b="1" dirty="0" smtClean="0">
                <a:solidFill>
                  <a:schemeClr val="tx1"/>
                </a:solidFill>
              </a:rPr>
              <a:t> RIVAL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400" dirty="0" smtClean="0">
              <a:solidFill>
                <a:schemeClr val="tx1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400" dirty="0" smtClean="0">
                <a:solidFill>
                  <a:schemeClr val="tx1"/>
                </a:solidFill>
              </a:rPr>
              <a:t>Habilitation à diriger des recherches en Sciences de Gestion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400" dirty="0" smtClean="0">
                <a:solidFill>
                  <a:schemeClr val="tx1"/>
                </a:solidFill>
              </a:rPr>
              <a:t>Sous la direction du Professeur Véronique CHANUT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400" dirty="0" smtClean="0">
              <a:solidFill>
                <a:schemeClr val="tx1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400" b="1" dirty="0" smtClean="0">
                <a:solidFill>
                  <a:schemeClr val="tx1"/>
                </a:solidFill>
              </a:rPr>
              <a:t>12 mars 2014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400" b="1" dirty="0" smtClean="0">
                <a:solidFill>
                  <a:schemeClr val="tx1"/>
                </a:solidFill>
              </a:rPr>
              <a:t>Université Paris II Panthéon-Assas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15363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08050"/>
            <a:ext cx="9144000" cy="7207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100" dirty="0" smtClean="0">
                <a:solidFill>
                  <a:schemeClr val="tx2"/>
                </a:solidFill>
              </a:rPr>
              <a:t/>
            </a:r>
            <a:br>
              <a:rPr lang="fr-FR" sz="3100" dirty="0" smtClean="0">
                <a:solidFill>
                  <a:schemeClr val="tx2"/>
                </a:solidFill>
              </a:rPr>
            </a:br>
            <a: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Appréhender les stratégies politiques des organisations</a:t>
            </a:r>
            <a:b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 réflexion méthodologique</a:t>
            </a:r>
            <a:br>
              <a:rPr lang="fr-FR" sz="31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1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dirty="0" smtClean="0"/>
              <a:t>Rendre visible</a:t>
            </a:r>
            <a: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7992888" cy="4824536"/>
          </a:xfrm>
        </p:spPr>
        <p:txBody>
          <a:bodyPr rtlCol="0">
            <a:normAutofit/>
          </a:bodyPr>
          <a:lstStyle/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24579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u="sng" dirty="0"/>
              <a:t>Appréhender </a:t>
            </a:r>
            <a:r>
              <a:rPr lang="fr-FR" sz="1400" i="1" dirty="0"/>
              <a:t>	                                          Analyser 	                                                           Conclusion et  perspectives</a:t>
            </a:r>
          </a:p>
        </p:txBody>
      </p:sp>
      <p:sp>
        <p:nvSpPr>
          <p:cNvPr id="7" name="Ellipse 6"/>
          <p:cNvSpPr/>
          <p:nvPr/>
        </p:nvSpPr>
        <p:spPr>
          <a:xfrm>
            <a:off x="1835150" y="2205038"/>
            <a:ext cx="2305050" cy="2232025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Action politique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 </a:t>
            </a:r>
            <a:endParaRPr lang="fr-FR" dirty="0"/>
          </a:p>
        </p:txBody>
      </p:sp>
      <p:sp>
        <p:nvSpPr>
          <p:cNvPr id="9" name="Virage 8"/>
          <p:cNvSpPr/>
          <p:nvPr/>
        </p:nvSpPr>
        <p:spPr>
          <a:xfrm>
            <a:off x="4140200" y="2636838"/>
            <a:ext cx="1511300" cy="431800"/>
          </a:xfrm>
          <a:prstGeom prst="bentArrow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651500" y="2492375"/>
            <a:ext cx="2449513" cy="646113"/>
          </a:xfrm>
          <a:prstGeom prst="rect">
            <a:avLst/>
          </a:prstGeom>
          <a:gradFill flip="none" rotWithShape="1">
            <a:gsLst>
              <a:gs pos="0">
                <a:srgbClr val="FF0000">
                  <a:tint val="66000"/>
                  <a:satMod val="160000"/>
                </a:srgbClr>
              </a:gs>
              <a:gs pos="50000">
                <a:srgbClr val="FF0000">
                  <a:tint val="44500"/>
                  <a:satMod val="160000"/>
                </a:srgbClr>
              </a:gs>
              <a:gs pos="100000">
                <a:srgbClr val="FF00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latin typeface="+mn-lt"/>
              </a:rPr>
              <a:t>Données publiques règlementées</a:t>
            </a:r>
            <a:endParaRPr lang="fr-FR" dirty="0">
              <a:latin typeface="+mn-lt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441575" y="5589588"/>
            <a:ext cx="3024188" cy="646112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latin typeface="+mn-lt"/>
              </a:rPr>
              <a:t>Analyse de la presse + internet  (2002)</a:t>
            </a:r>
            <a:endParaRPr lang="fr-FR" dirty="0">
              <a:latin typeface="+mn-lt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4895850" y="4891088"/>
            <a:ext cx="3024188" cy="369887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latin typeface="+mn-lt"/>
              </a:rPr>
              <a:t>Questionnaires (2006, 2012)</a:t>
            </a:r>
            <a:endParaRPr lang="fr-FR" dirty="0">
              <a:latin typeface="+mn-lt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938213" y="4522788"/>
            <a:ext cx="2520950" cy="36830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latin typeface="+mn-lt"/>
              </a:rPr>
              <a:t>Entretiens (2010, 2012)</a:t>
            </a:r>
            <a:endParaRPr lang="fr-FR" dirty="0">
              <a:latin typeface="+mn-lt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2484438" y="3716338"/>
            <a:ext cx="2087562" cy="64770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latin typeface="+mn-lt"/>
              </a:rPr>
              <a:t>Observation participante (2012)</a:t>
            </a:r>
            <a:endParaRPr lang="fr-FR" dirty="0">
              <a:latin typeface="+mn-lt"/>
            </a:endParaRPr>
          </a:p>
        </p:txBody>
      </p:sp>
      <p:sp>
        <p:nvSpPr>
          <p:cNvPr id="22" name="Flèche courbée vers le haut 21"/>
          <p:cNvSpPr/>
          <p:nvPr/>
        </p:nvSpPr>
        <p:spPr>
          <a:xfrm rot="12234420">
            <a:off x="3430588" y="3397250"/>
            <a:ext cx="3473450" cy="825500"/>
          </a:xfrm>
          <a:prstGeom prst="curvedUpArrow">
            <a:avLst>
              <a:gd name="adj1" fmla="val 25000"/>
              <a:gd name="adj2" fmla="val 44459"/>
              <a:gd name="adj3" fmla="val 2500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26" name="Flèche courbée vers le bas 25"/>
          <p:cNvSpPr/>
          <p:nvPr/>
        </p:nvSpPr>
        <p:spPr>
          <a:xfrm rot="19995505">
            <a:off x="893763" y="3589338"/>
            <a:ext cx="1358900" cy="661987"/>
          </a:xfrm>
          <a:prstGeom prst="curved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31" name="Flèche vers le haut 30"/>
          <p:cNvSpPr/>
          <p:nvPr/>
        </p:nvSpPr>
        <p:spPr>
          <a:xfrm>
            <a:off x="2906713" y="3500438"/>
            <a:ext cx="506412" cy="215900"/>
          </a:xfrm>
          <a:prstGeom prst="up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2" name="Flèche vers le haut 31"/>
          <p:cNvSpPr/>
          <p:nvPr/>
        </p:nvSpPr>
        <p:spPr>
          <a:xfrm>
            <a:off x="2987675" y="5260975"/>
            <a:ext cx="425450" cy="328613"/>
          </a:xfrm>
          <a:prstGeom prst="up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33" name="Flèche vers le bas 32"/>
          <p:cNvSpPr/>
          <p:nvPr/>
        </p:nvSpPr>
        <p:spPr>
          <a:xfrm>
            <a:off x="3952875" y="5260975"/>
            <a:ext cx="331788" cy="328613"/>
          </a:xfrm>
          <a:prstGeom prst="down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6" grpId="0" animBg="1"/>
      <p:bldP spid="17" grpId="0" animBg="1"/>
      <p:bldP spid="1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1509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Analyser les stratégies politiques des organisations</a:t>
            </a:r>
            <a: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5556" y="1484784"/>
            <a:ext cx="7992888" cy="4824536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Des résultats pour le management stratégique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Une typologie innovante des stratégies de lobbying France/Grande-Bretagne 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Une mesure de la performance boursière des actions politiques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Des questionnements pour les sciences de gestion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4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25603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i="1" dirty="0"/>
              <a:t>Appréhender 	                                          </a:t>
            </a:r>
            <a:r>
              <a:rPr lang="fr-FR" sz="1400" b="1" i="1" u="sng" dirty="0"/>
              <a:t>Analyser </a:t>
            </a:r>
            <a:r>
              <a:rPr lang="fr-FR" sz="1400" i="1" dirty="0"/>
              <a:t>	                                                           Conclusion et  perspectives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150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Analyser les stratégies politiques des organisations</a:t>
            </a:r>
            <a:b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résultats pour le management stratégique</a:t>
            </a:r>
            <a: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484784"/>
            <a:ext cx="7992888" cy="5040560"/>
          </a:xfrm>
        </p:spPr>
        <p:txBody>
          <a:bodyPr rtlCol="0">
            <a:normAutofit/>
          </a:bodyPr>
          <a:lstStyle/>
          <a:p>
            <a:pPr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 modèle français des CPA (2002, 2012)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26627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i="1" dirty="0"/>
              <a:t>Appréhender 	                                          </a:t>
            </a:r>
            <a:r>
              <a:rPr lang="fr-FR" sz="1400" b="1" i="1" u="sng" dirty="0"/>
              <a:t>Analyser </a:t>
            </a:r>
            <a:r>
              <a:rPr lang="fr-FR" sz="1400" i="1" dirty="0"/>
              <a:t>	                                                           Conclusion et  perspectives</a:t>
            </a: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931863" y="2460625"/>
            <a:ext cx="1511300" cy="896938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Harsh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/>
          <a:p>
            <a:pPr algn="ctr"/>
            <a:endParaRPr lang="fr-FR" altLang="zh-CN" sz="1400" b="1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zh-CN" sz="1400" b="1">
              <a:solidFill>
                <a:srgbClr val="FFFFFF"/>
              </a:solidFill>
              <a:cs typeface="SimSun"/>
            </a:endParaRPr>
          </a:p>
          <a:p>
            <a:pPr algn="ctr"/>
            <a:r>
              <a:rPr lang="fr-FR" altLang="zh-CN" sz="1400" b="1">
                <a:solidFill>
                  <a:srgbClr val="FFFFFF"/>
                </a:solidFill>
                <a:cs typeface="SimSun"/>
              </a:rPr>
              <a:t>Action internationale</a:t>
            </a:r>
          </a:p>
          <a:p>
            <a:pPr algn="ctr"/>
            <a:r>
              <a:rPr lang="fr-FR" altLang="fr-FR" sz="1400" b="1">
                <a:solidFill>
                  <a:schemeClr val="bg1"/>
                </a:solidFill>
              </a:rPr>
              <a:t>17,25 %</a:t>
            </a:r>
          </a:p>
          <a:p>
            <a:pPr algn="ctr"/>
            <a:endParaRPr lang="fr-FR" altLang="zh-CN" sz="1400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zh-CN" sz="1400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fr-FR" sz="1400">
              <a:solidFill>
                <a:srgbClr val="FFFFFF"/>
              </a:solidFill>
            </a:endParaRPr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3138488" y="2482850"/>
            <a:ext cx="1511300" cy="985838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Harsh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/>
          <a:p>
            <a:pPr algn="ctr"/>
            <a:endParaRPr lang="fr-FR" altLang="zh-CN" sz="1400" b="1">
              <a:solidFill>
                <a:srgbClr val="FFFFFF"/>
              </a:solidFill>
              <a:cs typeface="SimSun"/>
            </a:endParaRPr>
          </a:p>
          <a:p>
            <a:pPr algn="ctr"/>
            <a:r>
              <a:rPr lang="fr-FR" altLang="zh-CN" sz="1400" b="1">
                <a:solidFill>
                  <a:srgbClr val="FFFFFF"/>
                </a:solidFill>
                <a:cs typeface="SimSun"/>
              </a:rPr>
              <a:t>Action européenne</a:t>
            </a:r>
          </a:p>
          <a:p>
            <a:pPr algn="ctr"/>
            <a:r>
              <a:rPr lang="fr-FR" altLang="fr-FR" sz="1400" b="1">
                <a:solidFill>
                  <a:schemeClr val="bg1"/>
                </a:solidFill>
              </a:rPr>
              <a:t>18,82 %</a:t>
            </a:r>
          </a:p>
          <a:p>
            <a:pPr algn="ctr"/>
            <a:endParaRPr lang="fr-FR" altLang="zh-CN" sz="1400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fr-FR" sz="1400">
              <a:solidFill>
                <a:srgbClr val="FFFFFF"/>
              </a:solidFill>
            </a:endParaRPr>
          </a:p>
        </p:txBody>
      </p:sp>
      <p:sp>
        <p:nvSpPr>
          <p:cNvPr id="16" name="Oval 65"/>
          <p:cNvSpPr>
            <a:spLocks noChangeArrowheads="1"/>
          </p:cNvSpPr>
          <p:nvPr/>
        </p:nvSpPr>
        <p:spPr bwMode="auto">
          <a:xfrm>
            <a:off x="4787900" y="1916113"/>
            <a:ext cx="3000375" cy="230505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round/>
            <a:headEnd/>
            <a:tailEnd/>
          </a:ln>
          <a:scene3d>
            <a:camera prst="legacyObliqueTopRight"/>
            <a:lightRig rig="legacyHarsh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fr-FR" altLang="fr-FR" b="1" dirty="0" smtClean="0">
                <a:solidFill>
                  <a:schemeClr val="tx1"/>
                </a:solidFill>
              </a:rPr>
              <a:t>Action</a:t>
            </a:r>
          </a:p>
          <a:p>
            <a:pPr algn="ctr" eaLnBrk="1" hangingPunct="1">
              <a:defRPr/>
            </a:pPr>
            <a:r>
              <a:rPr lang="fr-FR" altLang="fr-FR" b="1" dirty="0" smtClean="0">
                <a:solidFill>
                  <a:schemeClr val="tx1"/>
                </a:solidFill>
              </a:rPr>
              <a:t>nationale</a:t>
            </a:r>
          </a:p>
          <a:p>
            <a:pPr algn="ctr" eaLnBrk="1" hangingPunct="1">
              <a:defRPr/>
            </a:pPr>
            <a:endParaRPr lang="fr-FR" altLang="fr-FR" b="1" dirty="0" smtClean="0">
              <a:solidFill>
                <a:srgbClr val="FFFFFF"/>
              </a:solidFill>
            </a:endParaRPr>
          </a:p>
          <a:p>
            <a:pPr algn="ctr" eaLnBrk="1" hangingPunct="1">
              <a:defRPr/>
            </a:pPr>
            <a:endParaRPr lang="fr-FR" altLang="fr-FR" b="1" dirty="0" smtClean="0">
              <a:solidFill>
                <a:srgbClr val="FFFFFF"/>
              </a:solidFill>
            </a:endParaRPr>
          </a:p>
        </p:txBody>
      </p:sp>
      <p:sp>
        <p:nvSpPr>
          <p:cNvPr id="17" name="Text Box 63"/>
          <p:cNvSpPr txBox="1">
            <a:spLocks noChangeArrowheads="1"/>
          </p:cNvSpPr>
          <p:nvPr/>
        </p:nvSpPr>
        <p:spPr bwMode="auto">
          <a:xfrm>
            <a:off x="7956550" y="2460625"/>
            <a:ext cx="863600" cy="690563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Harsh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/>
          <a:p>
            <a:pPr algn="ctr"/>
            <a:endParaRPr lang="fr-FR" altLang="zh-CN" sz="1400" b="1">
              <a:solidFill>
                <a:srgbClr val="FFFFFF"/>
              </a:solidFill>
              <a:cs typeface="SimSun"/>
            </a:endParaRPr>
          </a:p>
          <a:p>
            <a:pPr algn="ctr"/>
            <a:r>
              <a:rPr lang="fr-FR" altLang="zh-CN" sz="1400" b="1">
                <a:solidFill>
                  <a:srgbClr val="FFFFFF"/>
                </a:solidFill>
                <a:cs typeface="SimSun"/>
              </a:rPr>
              <a:t>Action locale</a:t>
            </a:r>
          </a:p>
          <a:p>
            <a:pPr algn="ctr"/>
            <a:r>
              <a:rPr lang="fr-FR" altLang="fr-FR" sz="1400" b="1">
                <a:solidFill>
                  <a:schemeClr val="bg1"/>
                </a:solidFill>
              </a:rPr>
              <a:t>6,27 %</a:t>
            </a:r>
            <a:endParaRPr lang="fr-FR" altLang="zh-CN" sz="1400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fr-FR" sz="1400">
              <a:solidFill>
                <a:srgbClr val="FFFFFF"/>
              </a:solidFill>
            </a:endParaRPr>
          </a:p>
        </p:txBody>
      </p:sp>
      <p:sp>
        <p:nvSpPr>
          <p:cNvPr id="18" name="Text Box 70"/>
          <p:cNvSpPr txBox="1">
            <a:spLocks noChangeArrowheads="1"/>
          </p:cNvSpPr>
          <p:nvPr/>
        </p:nvSpPr>
        <p:spPr bwMode="auto">
          <a:xfrm>
            <a:off x="2411413" y="4365625"/>
            <a:ext cx="2843212" cy="17272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Harsh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/>
          <a:p>
            <a:pPr algn="ctr"/>
            <a:endParaRPr lang="fr-FR" altLang="zh-CN" sz="1400" b="1">
              <a:solidFill>
                <a:srgbClr val="FFFFFF"/>
              </a:solidFill>
              <a:cs typeface="SimSun"/>
            </a:endParaRPr>
          </a:p>
          <a:p>
            <a:pPr algn="ctr"/>
            <a:r>
              <a:rPr lang="fr-FR" altLang="zh-CN" sz="1400" b="1">
                <a:solidFill>
                  <a:srgbClr val="FFFFFF"/>
                </a:solidFill>
                <a:cs typeface="SimSun"/>
              </a:rPr>
              <a:t>Action nationale subie</a:t>
            </a:r>
          </a:p>
          <a:p>
            <a:pPr algn="ctr"/>
            <a:r>
              <a:rPr lang="fr-FR" altLang="fr-FR" sz="1400" b="1">
                <a:solidFill>
                  <a:schemeClr val="bg1"/>
                </a:solidFill>
              </a:rPr>
              <a:t>42,16 %</a:t>
            </a:r>
            <a:endParaRPr lang="fr-FR" altLang="zh-CN" sz="1400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zh-CN" sz="1400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fr-FR" sz="1400">
              <a:solidFill>
                <a:srgbClr val="FFFFFF"/>
              </a:solidFill>
            </a:endParaRPr>
          </a:p>
        </p:txBody>
      </p:sp>
      <p:sp>
        <p:nvSpPr>
          <p:cNvPr id="19" name="Text Box 72"/>
          <p:cNvSpPr txBox="1">
            <a:spLocks noChangeArrowheads="1"/>
          </p:cNvSpPr>
          <p:nvPr/>
        </p:nvSpPr>
        <p:spPr bwMode="auto">
          <a:xfrm>
            <a:off x="6572250" y="4578350"/>
            <a:ext cx="1647825" cy="795338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Harsh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/>
          <a:p>
            <a:pPr algn="ctr"/>
            <a:endParaRPr lang="fr-FR" altLang="zh-CN" sz="1400" b="1">
              <a:solidFill>
                <a:srgbClr val="FFFFFF"/>
              </a:solidFill>
              <a:cs typeface="SimSun"/>
            </a:endParaRPr>
          </a:p>
          <a:p>
            <a:pPr algn="ctr"/>
            <a:r>
              <a:rPr lang="fr-FR" altLang="zh-CN" sz="1400" b="1">
                <a:solidFill>
                  <a:srgbClr val="FFFFFF"/>
                </a:solidFill>
                <a:cs typeface="SimSun"/>
              </a:rPr>
              <a:t>Action nationale construite</a:t>
            </a:r>
          </a:p>
          <a:p>
            <a:pPr algn="ctr"/>
            <a:r>
              <a:rPr lang="fr-FR" altLang="fr-FR" sz="1400" b="1">
                <a:solidFill>
                  <a:schemeClr val="bg1"/>
                </a:solidFill>
              </a:rPr>
              <a:t>15,49 %</a:t>
            </a:r>
          </a:p>
          <a:p>
            <a:pPr algn="ctr"/>
            <a:endParaRPr lang="fr-FR" altLang="zh-CN" sz="1400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fr-FR" sz="1400">
              <a:solidFill>
                <a:srgbClr val="FFFFFF"/>
              </a:solidFill>
            </a:endParaRPr>
          </a:p>
        </p:txBody>
      </p:sp>
      <p:sp>
        <p:nvSpPr>
          <p:cNvPr id="20" name="AutoShape 68"/>
          <p:cNvSpPr>
            <a:spLocks noChangeArrowheads="1"/>
          </p:cNvSpPr>
          <p:nvPr/>
        </p:nvSpPr>
        <p:spPr bwMode="auto">
          <a:xfrm rot="8006663">
            <a:off x="4066382" y="3906044"/>
            <a:ext cx="1306512" cy="234950"/>
          </a:xfrm>
          <a:prstGeom prst="rightArrow">
            <a:avLst>
              <a:gd name="adj1" fmla="val 50000"/>
              <a:gd name="adj2" fmla="val 198723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miter lim="800000"/>
            <a:headEnd/>
            <a:tailEnd/>
          </a:ln>
          <a:scene3d>
            <a:camera prst="legacyObliqueTopRight"/>
            <a:lightRig rig="legacyHarsh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fr-FR" altLang="fr-FR" smtClean="0">
              <a:solidFill>
                <a:srgbClr val="003399"/>
              </a:solidFill>
            </a:endParaRPr>
          </a:p>
        </p:txBody>
      </p:sp>
      <p:sp>
        <p:nvSpPr>
          <p:cNvPr id="21" name="AutoShape 69"/>
          <p:cNvSpPr>
            <a:spLocks noChangeArrowheads="1"/>
          </p:cNvSpPr>
          <p:nvPr/>
        </p:nvSpPr>
        <p:spPr bwMode="auto">
          <a:xfrm rot="13872854" flipH="1">
            <a:off x="6712744" y="4125119"/>
            <a:ext cx="889000" cy="131762"/>
          </a:xfrm>
          <a:prstGeom prst="rightArrow">
            <a:avLst>
              <a:gd name="adj1" fmla="val 50000"/>
              <a:gd name="adj2" fmla="val 198723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miter lim="800000"/>
            <a:headEnd/>
            <a:tailEnd/>
          </a:ln>
          <a:scene3d>
            <a:camera prst="legacyObliqueTopRight"/>
            <a:lightRig rig="legacyHarsh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fr-FR" altLang="fr-FR" smtClean="0">
              <a:solidFill>
                <a:srgbClr val="00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7" grpId="0" animBg="1"/>
      <p:bldP spid="18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9350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Analyser </a:t>
            </a:r>
            <a:r>
              <a:rPr lang="fr-FR" sz="31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stratégies politiques des organisations</a:t>
            </a:r>
            <a:br>
              <a:rPr lang="fr-FR" sz="31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résultats pour le management stratégique</a:t>
            </a:r>
            <a:r>
              <a:rPr lang="fr-FR" sz="32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268760"/>
            <a:ext cx="7992888" cy="5256584"/>
          </a:xfrm>
        </p:spPr>
        <p:txBody>
          <a:bodyPr rtlCol="0">
            <a:normAutofit/>
          </a:bodyPr>
          <a:lstStyle/>
          <a:p>
            <a:pPr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 modèle anglais des CPA (2002, 2012)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27651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i="1" dirty="0"/>
              <a:t>Appréhender 	                                          </a:t>
            </a:r>
            <a:r>
              <a:rPr lang="fr-FR" sz="1400" b="1" i="1" u="sng" dirty="0"/>
              <a:t>Analyser </a:t>
            </a:r>
            <a:r>
              <a:rPr lang="fr-FR" sz="1400" i="1" dirty="0"/>
              <a:t>	                                                           Conclusion et  perspectives</a:t>
            </a:r>
          </a:p>
        </p:txBody>
      </p:sp>
      <p:sp>
        <p:nvSpPr>
          <p:cNvPr id="27653" name="Text Box 24"/>
          <p:cNvSpPr txBox="1">
            <a:spLocks noChangeArrowheads="1"/>
          </p:cNvSpPr>
          <p:nvPr/>
        </p:nvSpPr>
        <p:spPr bwMode="auto">
          <a:xfrm>
            <a:off x="971550" y="2066925"/>
            <a:ext cx="2808288" cy="1584325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/>
          <a:p>
            <a:pPr algn="ctr"/>
            <a:endParaRPr lang="fr-FR" altLang="zh-CN" sz="1400" b="1">
              <a:solidFill>
                <a:srgbClr val="FFFFFF"/>
              </a:solidFill>
              <a:cs typeface="SimSun"/>
            </a:endParaRPr>
          </a:p>
          <a:p>
            <a:pPr algn="ctr"/>
            <a:r>
              <a:rPr lang="fr-FR" altLang="zh-CN" sz="1400" b="1">
                <a:solidFill>
                  <a:srgbClr val="FFFFFF"/>
                </a:solidFill>
                <a:cs typeface="SimSun"/>
              </a:rPr>
              <a:t>Action européenne</a:t>
            </a:r>
          </a:p>
          <a:p>
            <a:pPr algn="ctr"/>
            <a:r>
              <a:rPr lang="fr-FR" altLang="fr-FR" sz="1400" b="1">
                <a:solidFill>
                  <a:schemeClr val="bg1"/>
                </a:solidFill>
              </a:rPr>
              <a:t>48,5 %</a:t>
            </a:r>
          </a:p>
          <a:p>
            <a:pPr algn="ctr"/>
            <a:endParaRPr lang="fr-FR" altLang="zh-CN" sz="1400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zh-CN" sz="1400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fr-FR" sz="1400">
              <a:solidFill>
                <a:srgbClr val="FFFFFF"/>
              </a:solidFill>
            </a:endParaRPr>
          </a:p>
        </p:txBody>
      </p:sp>
      <p:sp>
        <p:nvSpPr>
          <p:cNvPr id="27654" name="Text Box 20"/>
          <p:cNvSpPr txBox="1">
            <a:spLocks noChangeArrowheads="1"/>
          </p:cNvSpPr>
          <p:nvPr/>
        </p:nvSpPr>
        <p:spPr bwMode="auto">
          <a:xfrm>
            <a:off x="3600450" y="3789363"/>
            <a:ext cx="1943100" cy="12954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/>
          <a:p>
            <a:pPr algn="ctr"/>
            <a:endParaRPr lang="fr-FR" altLang="zh-CN" sz="1400" b="1">
              <a:solidFill>
                <a:srgbClr val="FFFFFF"/>
              </a:solidFill>
              <a:cs typeface="SimSun"/>
            </a:endParaRPr>
          </a:p>
          <a:p>
            <a:pPr algn="ctr"/>
            <a:r>
              <a:rPr lang="fr-FR" altLang="zh-CN" sz="1400" b="1">
                <a:solidFill>
                  <a:srgbClr val="FFFFFF"/>
                </a:solidFill>
                <a:cs typeface="SimSun"/>
              </a:rPr>
              <a:t>Action nationale non structurée</a:t>
            </a:r>
          </a:p>
          <a:p>
            <a:pPr algn="ctr"/>
            <a:r>
              <a:rPr lang="fr-FR" altLang="fr-FR" sz="1400" b="1">
                <a:solidFill>
                  <a:schemeClr val="bg1"/>
                </a:solidFill>
              </a:rPr>
              <a:t>22,5 %</a:t>
            </a:r>
          </a:p>
          <a:p>
            <a:pPr algn="ctr"/>
            <a:endParaRPr lang="fr-FR" altLang="zh-CN" sz="1400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zh-CN" sz="1400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fr-FR" sz="1400">
              <a:solidFill>
                <a:srgbClr val="FFFFFF"/>
              </a:solidFill>
            </a:endParaRPr>
          </a:p>
        </p:txBody>
      </p:sp>
      <p:sp>
        <p:nvSpPr>
          <p:cNvPr id="29" name="Oval 6"/>
          <p:cNvSpPr>
            <a:spLocks noChangeArrowheads="1"/>
          </p:cNvSpPr>
          <p:nvPr/>
        </p:nvSpPr>
        <p:spPr bwMode="auto">
          <a:xfrm>
            <a:off x="4929188" y="1700213"/>
            <a:ext cx="3095625" cy="1874837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round/>
            <a:headEnd/>
            <a:tailEnd/>
          </a:ln>
          <a:scene3d>
            <a:camera prst="legacyObliqueTopRight"/>
            <a:lightRig rig="legacyHarsh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fr-FR" altLang="fr-FR" b="1" dirty="0" smtClean="0">
              <a:solidFill>
                <a:srgbClr val="FFFFFF"/>
              </a:solidFill>
            </a:endParaRPr>
          </a:p>
          <a:p>
            <a:pPr algn="ctr" eaLnBrk="1" hangingPunct="1">
              <a:defRPr/>
            </a:pPr>
            <a:r>
              <a:rPr lang="fr-FR" altLang="fr-FR" b="1" dirty="0" smtClean="0">
                <a:solidFill>
                  <a:schemeClr val="tx1"/>
                </a:solidFill>
              </a:rPr>
              <a:t>Action</a:t>
            </a:r>
          </a:p>
          <a:p>
            <a:pPr algn="ctr" eaLnBrk="1" hangingPunct="1">
              <a:defRPr/>
            </a:pPr>
            <a:r>
              <a:rPr lang="fr-FR" altLang="fr-FR" b="1" dirty="0" smtClean="0">
                <a:solidFill>
                  <a:schemeClr val="tx1"/>
                </a:solidFill>
              </a:rPr>
              <a:t>nationale</a:t>
            </a:r>
          </a:p>
          <a:p>
            <a:pPr algn="ctr" eaLnBrk="1" hangingPunct="1">
              <a:defRPr/>
            </a:pPr>
            <a:endParaRPr lang="fr-FR" altLang="fr-FR" b="1" dirty="0" smtClean="0">
              <a:solidFill>
                <a:schemeClr val="tx1"/>
              </a:solidFill>
            </a:endParaRPr>
          </a:p>
          <a:p>
            <a:pPr algn="ctr" eaLnBrk="1" hangingPunct="1">
              <a:defRPr/>
            </a:pPr>
            <a:endParaRPr lang="fr-FR" altLang="fr-FR" b="1" dirty="0" smtClean="0">
              <a:solidFill>
                <a:srgbClr val="FFFFFF"/>
              </a:solidFill>
            </a:endParaRPr>
          </a:p>
          <a:p>
            <a:pPr algn="ctr" eaLnBrk="1" hangingPunct="1">
              <a:defRPr/>
            </a:pPr>
            <a:endParaRPr lang="fr-FR" altLang="fr-FR" b="1" dirty="0" smtClean="0">
              <a:solidFill>
                <a:srgbClr val="FFFFFF"/>
              </a:solidFill>
            </a:endParaRPr>
          </a:p>
        </p:txBody>
      </p:sp>
      <p:sp>
        <p:nvSpPr>
          <p:cNvPr id="27656" name="Text Box 31"/>
          <p:cNvSpPr txBox="1">
            <a:spLocks noChangeArrowheads="1"/>
          </p:cNvSpPr>
          <p:nvPr/>
        </p:nvSpPr>
        <p:spPr bwMode="auto">
          <a:xfrm>
            <a:off x="4929188" y="5588000"/>
            <a:ext cx="1608137" cy="100965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/>
          <a:p>
            <a:pPr algn="ctr"/>
            <a:endParaRPr lang="fr-FR" altLang="zh-CN" sz="1400" b="1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zh-CN" sz="1400" b="1">
              <a:solidFill>
                <a:srgbClr val="FFFFFF"/>
              </a:solidFill>
              <a:cs typeface="SimSun"/>
            </a:endParaRPr>
          </a:p>
          <a:p>
            <a:pPr algn="ctr"/>
            <a:r>
              <a:rPr lang="fr-FR" altLang="zh-CN" sz="1400" b="1">
                <a:solidFill>
                  <a:srgbClr val="FFFFFF"/>
                </a:solidFill>
                <a:cs typeface="SimSun"/>
              </a:rPr>
              <a:t>Action nationale structurée et subie</a:t>
            </a:r>
          </a:p>
          <a:p>
            <a:pPr algn="ctr"/>
            <a:r>
              <a:rPr lang="fr-FR" altLang="zh-CN" sz="1400">
                <a:solidFill>
                  <a:srgbClr val="FFFFFF"/>
                </a:solidFill>
                <a:cs typeface="SimSun"/>
              </a:rPr>
              <a:t>17,2%</a:t>
            </a:r>
          </a:p>
          <a:p>
            <a:pPr algn="ctr"/>
            <a:endParaRPr lang="fr-FR" altLang="zh-CN" sz="1400">
              <a:solidFill>
                <a:srgbClr val="FFFFFF"/>
              </a:solidFill>
              <a:cs typeface="SimSun"/>
            </a:endParaRPr>
          </a:p>
          <a:p>
            <a:pPr algn="ctr"/>
            <a:endParaRPr lang="fr-FR" altLang="fr-FR" sz="1400">
              <a:solidFill>
                <a:srgbClr val="FFFFFF"/>
              </a:solidFill>
            </a:endParaRPr>
          </a:p>
        </p:txBody>
      </p:sp>
      <p:sp>
        <p:nvSpPr>
          <p:cNvPr id="27657" name="Text Box 33"/>
          <p:cNvSpPr txBox="1">
            <a:spLocks noChangeArrowheads="1"/>
          </p:cNvSpPr>
          <p:nvPr/>
        </p:nvSpPr>
        <p:spPr bwMode="auto">
          <a:xfrm>
            <a:off x="6808788" y="5588000"/>
            <a:ext cx="1579562" cy="792163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/>
          <a:p>
            <a:pPr algn="ctr"/>
            <a:endParaRPr lang="fr-FR" altLang="zh-CN" sz="1400" b="1">
              <a:solidFill>
                <a:srgbClr val="FFFFFF"/>
              </a:solidFill>
              <a:cs typeface="SimSun"/>
            </a:endParaRPr>
          </a:p>
          <a:p>
            <a:pPr algn="ctr"/>
            <a:r>
              <a:rPr lang="fr-FR" altLang="zh-CN" sz="1400" b="1">
                <a:solidFill>
                  <a:srgbClr val="FFFFFF"/>
                </a:solidFill>
                <a:cs typeface="SimSun"/>
              </a:rPr>
              <a:t>Action nationale structurée et construite</a:t>
            </a:r>
          </a:p>
          <a:p>
            <a:pPr algn="ctr"/>
            <a:r>
              <a:rPr lang="fr-FR" altLang="zh-CN" sz="1400">
                <a:solidFill>
                  <a:srgbClr val="FFFFFF"/>
                </a:solidFill>
                <a:cs typeface="SimSun"/>
              </a:rPr>
              <a:t>11,8%</a:t>
            </a:r>
          </a:p>
          <a:p>
            <a:pPr algn="ctr"/>
            <a:endParaRPr lang="fr-FR" altLang="fr-FR" sz="1400">
              <a:solidFill>
                <a:srgbClr val="FFFFFF"/>
              </a:solidFill>
            </a:endParaRPr>
          </a:p>
        </p:txBody>
      </p:sp>
      <p:sp>
        <p:nvSpPr>
          <p:cNvPr id="35" name="Oval 38"/>
          <p:cNvSpPr>
            <a:spLocks noChangeArrowheads="1"/>
          </p:cNvSpPr>
          <p:nvPr/>
        </p:nvSpPr>
        <p:spPr bwMode="auto">
          <a:xfrm>
            <a:off x="6062663" y="3921125"/>
            <a:ext cx="2519362" cy="140493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 w="9525">
            <a:round/>
            <a:headEnd/>
            <a:tailEnd/>
          </a:ln>
          <a:scene3d>
            <a:camera prst="legacyObliqueTopRight"/>
            <a:lightRig rig="legacyHarsh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fr-FR" altLang="fr-FR" b="1" dirty="0" smtClean="0">
              <a:solidFill>
                <a:srgbClr val="FFFFFF"/>
              </a:solidFill>
            </a:endParaRPr>
          </a:p>
          <a:p>
            <a:pPr algn="ctr" eaLnBrk="1" hangingPunct="1">
              <a:defRPr/>
            </a:pPr>
            <a:r>
              <a:rPr lang="fr-FR" altLang="fr-FR" b="1" dirty="0" smtClean="0">
                <a:solidFill>
                  <a:schemeClr val="tx1"/>
                </a:solidFill>
              </a:rPr>
              <a:t>Action</a:t>
            </a:r>
          </a:p>
          <a:p>
            <a:pPr algn="ctr" eaLnBrk="1" hangingPunct="1">
              <a:defRPr/>
            </a:pPr>
            <a:r>
              <a:rPr lang="fr-FR" altLang="fr-FR" b="1" dirty="0" smtClean="0">
                <a:solidFill>
                  <a:schemeClr val="tx1"/>
                </a:solidFill>
              </a:rPr>
              <a:t>nationale structurée</a:t>
            </a:r>
          </a:p>
          <a:p>
            <a:pPr algn="ctr" eaLnBrk="1" hangingPunct="1">
              <a:defRPr/>
            </a:pPr>
            <a:endParaRPr lang="fr-FR" altLang="fr-FR" b="1" dirty="0" smtClean="0">
              <a:solidFill>
                <a:srgbClr val="FFFFFF"/>
              </a:solidFill>
            </a:endParaRPr>
          </a:p>
          <a:p>
            <a:pPr algn="ctr" eaLnBrk="1" hangingPunct="1">
              <a:defRPr/>
            </a:pPr>
            <a:endParaRPr lang="fr-FR" altLang="fr-FR" b="1" dirty="0" smtClean="0">
              <a:solidFill>
                <a:srgbClr val="FFFFFF"/>
              </a:solidFill>
            </a:endParaRPr>
          </a:p>
          <a:p>
            <a:pPr algn="ctr" eaLnBrk="1" hangingPunct="1">
              <a:defRPr/>
            </a:pPr>
            <a:endParaRPr lang="fr-FR" altLang="fr-FR" b="1" dirty="0" smtClean="0">
              <a:solidFill>
                <a:srgbClr val="FFFFFF"/>
              </a:solidFill>
            </a:endParaRPr>
          </a:p>
        </p:txBody>
      </p:sp>
      <p:sp>
        <p:nvSpPr>
          <p:cNvPr id="37" name="AutoShape 29"/>
          <p:cNvSpPr>
            <a:spLocks noChangeArrowheads="1"/>
          </p:cNvSpPr>
          <p:nvPr/>
        </p:nvSpPr>
        <p:spPr bwMode="auto">
          <a:xfrm rot="8006663">
            <a:off x="4614068" y="3466307"/>
            <a:ext cx="792163" cy="215900"/>
          </a:xfrm>
          <a:prstGeom prst="rightArrow">
            <a:avLst>
              <a:gd name="adj1" fmla="val 50000"/>
              <a:gd name="adj2" fmla="val 91728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fr-FR" altLang="fr-FR" smtClean="0">
              <a:solidFill>
                <a:srgbClr val="003399"/>
              </a:solidFill>
            </a:endParaRPr>
          </a:p>
        </p:txBody>
      </p:sp>
      <p:sp>
        <p:nvSpPr>
          <p:cNvPr id="38" name="AutoShape 29"/>
          <p:cNvSpPr>
            <a:spLocks noChangeArrowheads="1"/>
          </p:cNvSpPr>
          <p:nvPr/>
        </p:nvSpPr>
        <p:spPr bwMode="auto">
          <a:xfrm rot="8006663">
            <a:off x="5565775" y="5060950"/>
            <a:ext cx="993775" cy="200025"/>
          </a:xfrm>
          <a:prstGeom prst="rightArrow">
            <a:avLst>
              <a:gd name="adj1" fmla="val 50000"/>
              <a:gd name="adj2" fmla="val 91728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fr-FR" altLang="fr-FR" smtClean="0">
              <a:solidFill>
                <a:srgbClr val="003399"/>
              </a:solidFill>
            </a:endParaRPr>
          </a:p>
        </p:txBody>
      </p:sp>
      <p:sp>
        <p:nvSpPr>
          <p:cNvPr id="39" name="AutoShape 29"/>
          <p:cNvSpPr>
            <a:spLocks noChangeArrowheads="1"/>
          </p:cNvSpPr>
          <p:nvPr/>
        </p:nvSpPr>
        <p:spPr bwMode="auto">
          <a:xfrm rot="3439761">
            <a:off x="7559675" y="5227638"/>
            <a:ext cx="611187" cy="134938"/>
          </a:xfrm>
          <a:prstGeom prst="rightArrow">
            <a:avLst>
              <a:gd name="adj1" fmla="val 50000"/>
              <a:gd name="adj2" fmla="val 91728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fr-FR" altLang="fr-FR" smtClean="0">
              <a:solidFill>
                <a:srgbClr val="003399"/>
              </a:solidFill>
            </a:endParaRPr>
          </a:p>
        </p:txBody>
      </p:sp>
      <p:sp>
        <p:nvSpPr>
          <p:cNvPr id="40" name="AutoShape 29"/>
          <p:cNvSpPr>
            <a:spLocks noChangeArrowheads="1"/>
          </p:cNvSpPr>
          <p:nvPr/>
        </p:nvSpPr>
        <p:spPr bwMode="auto">
          <a:xfrm rot="3439761">
            <a:off x="7231062" y="3559176"/>
            <a:ext cx="835025" cy="215900"/>
          </a:xfrm>
          <a:prstGeom prst="rightArrow">
            <a:avLst>
              <a:gd name="adj1" fmla="val 50000"/>
              <a:gd name="adj2" fmla="val 91728"/>
            </a:avLst>
          </a:prstGeom>
          <a:solidFill>
            <a:schemeClr val="tx2">
              <a:lumMod val="20000"/>
              <a:lumOff val="80000"/>
            </a:schemeClr>
          </a:solidFill>
          <a:ln w="9525"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fr-FR" altLang="fr-FR" smtClean="0">
              <a:solidFill>
                <a:srgbClr val="003399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7115" y="405244"/>
            <a:ext cx="9144000" cy="936104"/>
          </a:xfrm>
        </p:spPr>
        <p:txBody>
          <a:bodyPr rtlCol="0">
            <a:normAutofit fontScale="90000"/>
          </a:bodyPr>
          <a:lstStyle/>
          <a:p>
            <a:pPr marL="457200" indent="-457200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200" dirty="0">
                <a:solidFill>
                  <a:schemeClr val="tx2"/>
                </a:solidFill>
              </a:rPr>
              <a:t/>
            </a:r>
            <a:br>
              <a:rPr lang="fr-FR" sz="3200" dirty="0">
                <a:solidFill>
                  <a:schemeClr val="tx2"/>
                </a:solidFill>
              </a:rPr>
            </a:br>
            <a:r>
              <a:rPr lang="fr-FR" sz="31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Analyser les stratégies politiques des organisations</a:t>
            </a:r>
            <a:br>
              <a:rPr lang="fr-FR" sz="31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résultats pour le management stratégique</a:t>
            </a:r>
            <a:r>
              <a:rPr lang="fr-FR" sz="32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fr-FR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fr-FR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74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i="1" dirty="0"/>
              <a:t>Appréhender 	                                          </a:t>
            </a:r>
            <a:r>
              <a:rPr lang="fr-FR" sz="1400" b="1" i="1" u="sng" dirty="0"/>
              <a:t>Analyser </a:t>
            </a:r>
            <a:r>
              <a:rPr lang="fr-FR" sz="1400" i="1" dirty="0"/>
              <a:t>	                                                           Conclusion et  perspectives</a:t>
            </a:r>
          </a:p>
        </p:txBody>
      </p:sp>
      <p:sp>
        <p:nvSpPr>
          <p:cNvPr id="28676" name="Freeform 23"/>
          <p:cNvSpPr>
            <a:spLocks/>
          </p:cNvSpPr>
          <p:nvPr/>
        </p:nvSpPr>
        <p:spPr bwMode="auto">
          <a:xfrm>
            <a:off x="396875" y="3941763"/>
            <a:ext cx="7488238" cy="719137"/>
          </a:xfrm>
          <a:custGeom>
            <a:avLst/>
            <a:gdLst>
              <a:gd name="T0" fmla="*/ 0 w 4717"/>
              <a:gd name="T1" fmla="*/ 2147483647 h 453"/>
              <a:gd name="T2" fmla="*/ 2147483647 w 4717"/>
              <a:gd name="T3" fmla="*/ 2147483647 h 453"/>
              <a:gd name="T4" fmla="*/ 2147483647 w 4717"/>
              <a:gd name="T5" fmla="*/ 0 h 453"/>
              <a:gd name="T6" fmla="*/ 2147483647 w 4717"/>
              <a:gd name="T7" fmla="*/ 0 h 453"/>
              <a:gd name="T8" fmla="*/ 2147483647 w 4717"/>
              <a:gd name="T9" fmla="*/ 2147483647 h 453"/>
              <a:gd name="T10" fmla="*/ 2147483647 w 4717"/>
              <a:gd name="T11" fmla="*/ 2147483647 h 453"/>
              <a:gd name="T12" fmla="*/ 2147483647 w 4717"/>
              <a:gd name="T13" fmla="*/ 0 h 453"/>
              <a:gd name="T14" fmla="*/ 2147483647 w 4717"/>
              <a:gd name="T15" fmla="*/ 0 h 453"/>
              <a:gd name="T16" fmla="*/ 2147483647 w 4717"/>
              <a:gd name="T17" fmla="*/ 2147483647 h 453"/>
              <a:gd name="T18" fmla="*/ 2147483647 w 4717"/>
              <a:gd name="T19" fmla="*/ 2147483647 h 453"/>
              <a:gd name="T20" fmla="*/ 2147483647 w 4717"/>
              <a:gd name="T21" fmla="*/ 0 h 453"/>
              <a:gd name="T22" fmla="*/ 2147483647 w 4717"/>
              <a:gd name="T23" fmla="*/ 0 h 453"/>
              <a:gd name="T24" fmla="*/ 2147483647 w 4717"/>
              <a:gd name="T25" fmla="*/ 2147483647 h 453"/>
              <a:gd name="T26" fmla="*/ 2147483647 w 4717"/>
              <a:gd name="T27" fmla="*/ 2147483647 h 453"/>
              <a:gd name="T28" fmla="*/ 2147483647 w 4717"/>
              <a:gd name="T29" fmla="*/ 0 h 453"/>
              <a:gd name="T30" fmla="*/ 2147483647 w 4717"/>
              <a:gd name="T31" fmla="*/ 0 h 453"/>
              <a:gd name="T32" fmla="*/ 2147483647 w 4717"/>
              <a:gd name="T33" fmla="*/ 2147483647 h 453"/>
              <a:gd name="T34" fmla="*/ 2147483647 w 4717"/>
              <a:gd name="T35" fmla="*/ 2147483647 h 453"/>
              <a:gd name="T36" fmla="*/ 2147483647 w 4717"/>
              <a:gd name="T37" fmla="*/ 2147483647 h 453"/>
              <a:gd name="T38" fmla="*/ 2147483647 w 4717"/>
              <a:gd name="T39" fmla="*/ 2147483647 h 453"/>
              <a:gd name="T40" fmla="*/ 2147483647 w 4717"/>
              <a:gd name="T41" fmla="*/ 2147483647 h 453"/>
              <a:gd name="T42" fmla="*/ 2147483647 w 4717"/>
              <a:gd name="T43" fmla="*/ 2147483647 h 453"/>
              <a:gd name="T44" fmla="*/ 2147483647 w 4717"/>
              <a:gd name="T45" fmla="*/ 2147483647 h 453"/>
              <a:gd name="T46" fmla="*/ 2147483647 w 4717"/>
              <a:gd name="T47" fmla="*/ 2147483647 h 453"/>
              <a:gd name="T48" fmla="*/ 2147483647 w 4717"/>
              <a:gd name="T49" fmla="*/ 2147483647 h 453"/>
              <a:gd name="T50" fmla="*/ 2147483647 w 4717"/>
              <a:gd name="T51" fmla="*/ 2147483647 h 453"/>
              <a:gd name="T52" fmla="*/ 2147483647 w 4717"/>
              <a:gd name="T53" fmla="*/ 2147483647 h 453"/>
              <a:gd name="T54" fmla="*/ 2147483647 w 4717"/>
              <a:gd name="T55" fmla="*/ 2147483647 h 453"/>
              <a:gd name="T56" fmla="*/ 2147483647 w 4717"/>
              <a:gd name="T57" fmla="*/ 2147483647 h 453"/>
              <a:gd name="T58" fmla="*/ 2147483647 w 4717"/>
              <a:gd name="T59" fmla="*/ 2147483647 h 453"/>
              <a:gd name="T60" fmla="*/ 2147483647 w 4717"/>
              <a:gd name="T61" fmla="*/ 2147483647 h 453"/>
              <a:gd name="T62" fmla="*/ 2147483647 w 4717"/>
              <a:gd name="T63" fmla="*/ 2147483647 h 453"/>
              <a:gd name="T64" fmla="*/ 2147483647 w 4717"/>
              <a:gd name="T65" fmla="*/ 2147483647 h 453"/>
              <a:gd name="T66" fmla="*/ 2147483647 w 4717"/>
              <a:gd name="T67" fmla="*/ 2147483647 h 453"/>
              <a:gd name="T68" fmla="*/ 2147483647 w 4717"/>
              <a:gd name="T69" fmla="*/ 2147483647 h 453"/>
              <a:gd name="T70" fmla="*/ 2147483647 w 4717"/>
              <a:gd name="T71" fmla="*/ 2147483647 h 453"/>
              <a:gd name="T72" fmla="*/ 2147483647 w 4717"/>
              <a:gd name="T73" fmla="*/ 2147483647 h 453"/>
              <a:gd name="T74" fmla="*/ 2147483647 w 4717"/>
              <a:gd name="T75" fmla="*/ 2147483647 h 453"/>
              <a:gd name="T76" fmla="*/ 0 w 4717"/>
              <a:gd name="T77" fmla="*/ 2147483647 h 453"/>
              <a:gd name="T78" fmla="*/ 0 w 4717"/>
              <a:gd name="T79" fmla="*/ 2147483647 h 453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w 4717"/>
              <a:gd name="T121" fmla="*/ 0 h 453"/>
              <a:gd name="T122" fmla="*/ 4717 w 4717"/>
              <a:gd name="T123" fmla="*/ 453 h 453"/>
            </a:gdLst>
            <a:ahLst/>
            <a:cxnLst>
              <a:cxn ang="T80">
                <a:pos x="T0" y="T1"/>
              </a:cxn>
              <a:cxn ang="T81">
                <a:pos x="T2" y="T3"/>
              </a:cxn>
              <a:cxn ang="T82">
                <a:pos x="T4" y="T5"/>
              </a:cxn>
              <a:cxn ang="T83">
                <a:pos x="T6" y="T7"/>
              </a:cxn>
              <a:cxn ang="T84">
                <a:pos x="T8" y="T9"/>
              </a:cxn>
              <a:cxn ang="T85">
                <a:pos x="T10" y="T11"/>
              </a:cxn>
              <a:cxn ang="T86">
                <a:pos x="T12" y="T13"/>
              </a:cxn>
              <a:cxn ang="T87">
                <a:pos x="T14" y="T15"/>
              </a:cxn>
              <a:cxn ang="T88">
                <a:pos x="T16" y="T17"/>
              </a:cxn>
              <a:cxn ang="T89">
                <a:pos x="T18" y="T19"/>
              </a:cxn>
              <a:cxn ang="T90">
                <a:pos x="T20" y="T21"/>
              </a:cxn>
              <a:cxn ang="T91">
                <a:pos x="T22" y="T23"/>
              </a:cxn>
              <a:cxn ang="T92">
                <a:pos x="T24" y="T25"/>
              </a:cxn>
              <a:cxn ang="T93">
                <a:pos x="T26" y="T27"/>
              </a:cxn>
              <a:cxn ang="T94">
                <a:pos x="T28" y="T29"/>
              </a:cxn>
              <a:cxn ang="T95">
                <a:pos x="T30" y="T31"/>
              </a:cxn>
              <a:cxn ang="T96">
                <a:pos x="T32" y="T33"/>
              </a:cxn>
              <a:cxn ang="T97">
                <a:pos x="T34" y="T35"/>
              </a:cxn>
              <a:cxn ang="T98">
                <a:pos x="T36" y="T37"/>
              </a:cxn>
              <a:cxn ang="T99">
                <a:pos x="T38" y="T39"/>
              </a:cxn>
              <a:cxn ang="T100">
                <a:pos x="T40" y="T41"/>
              </a:cxn>
              <a:cxn ang="T101">
                <a:pos x="T42" y="T43"/>
              </a:cxn>
              <a:cxn ang="T102">
                <a:pos x="T44" y="T45"/>
              </a:cxn>
              <a:cxn ang="T103">
                <a:pos x="T46" y="T47"/>
              </a:cxn>
              <a:cxn ang="T104">
                <a:pos x="T48" y="T49"/>
              </a:cxn>
              <a:cxn ang="T105">
                <a:pos x="T50" y="T51"/>
              </a:cxn>
              <a:cxn ang="T106">
                <a:pos x="T52" y="T53"/>
              </a:cxn>
              <a:cxn ang="T107">
                <a:pos x="T54" y="T55"/>
              </a:cxn>
              <a:cxn ang="T108">
                <a:pos x="T56" y="T57"/>
              </a:cxn>
              <a:cxn ang="T109">
                <a:pos x="T58" y="T59"/>
              </a:cxn>
              <a:cxn ang="T110">
                <a:pos x="T60" y="T61"/>
              </a:cxn>
              <a:cxn ang="T111">
                <a:pos x="T62" y="T63"/>
              </a:cxn>
              <a:cxn ang="T112">
                <a:pos x="T64" y="T65"/>
              </a:cxn>
              <a:cxn ang="T113">
                <a:pos x="T66" y="T67"/>
              </a:cxn>
              <a:cxn ang="T114">
                <a:pos x="T68" y="T69"/>
              </a:cxn>
              <a:cxn ang="T115">
                <a:pos x="T70" y="T71"/>
              </a:cxn>
              <a:cxn ang="T116">
                <a:pos x="T72" y="T73"/>
              </a:cxn>
              <a:cxn ang="T117">
                <a:pos x="T74" y="T75"/>
              </a:cxn>
              <a:cxn ang="T118">
                <a:pos x="T76" y="T77"/>
              </a:cxn>
              <a:cxn ang="T119">
                <a:pos x="T78" y="T79"/>
              </a:cxn>
            </a:cxnLst>
            <a:rect l="T120" t="T121" r="T122" b="T123"/>
            <a:pathLst>
              <a:path w="4717" h="453">
                <a:moveTo>
                  <a:pt x="0" y="181"/>
                </a:moveTo>
                <a:lnTo>
                  <a:pt x="272" y="181"/>
                </a:lnTo>
                <a:lnTo>
                  <a:pt x="272" y="0"/>
                </a:lnTo>
                <a:lnTo>
                  <a:pt x="318" y="0"/>
                </a:lnTo>
                <a:lnTo>
                  <a:pt x="318" y="181"/>
                </a:lnTo>
                <a:lnTo>
                  <a:pt x="1225" y="181"/>
                </a:lnTo>
                <a:lnTo>
                  <a:pt x="1225" y="0"/>
                </a:lnTo>
                <a:lnTo>
                  <a:pt x="1270" y="0"/>
                </a:lnTo>
                <a:lnTo>
                  <a:pt x="1270" y="181"/>
                </a:lnTo>
                <a:lnTo>
                  <a:pt x="2177" y="181"/>
                </a:lnTo>
                <a:lnTo>
                  <a:pt x="2177" y="0"/>
                </a:lnTo>
                <a:lnTo>
                  <a:pt x="2223" y="0"/>
                </a:lnTo>
                <a:lnTo>
                  <a:pt x="2223" y="181"/>
                </a:lnTo>
                <a:lnTo>
                  <a:pt x="3583" y="181"/>
                </a:lnTo>
                <a:lnTo>
                  <a:pt x="3583" y="0"/>
                </a:lnTo>
                <a:lnTo>
                  <a:pt x="3629" y="0"/>
                </a:lnTo>
                <a:lnTo>
                  <a:pt x="3629" y="181"/>
                </a:lnTo>
                <a:lnTo>
                  <a:pt x="4581" y="181"/>
                </a:lnTo>
                <a:lnTo>
                  <a:pt x="4581" y="136"/>
                </a:lnTo>
                <a:lnTo>
                  <a:pt x="4717" y="226"/>
                </a:lnTo>
                <a:lnTo>
                  <a:pt x="4581" y="317"/>
                </a:lnTo>
                <a:lnTo>
                  <a:pt x="4581" y="272"/>
                </a:lnTo>
                <a:lnTo>
                  <a:pt x="3629" y="272"/>
                </a:lnTo>
                <a:lnTo>
                  <a:pt x="3629" y="453"/>
                </a:lnTo>
                <a:lnTo>
                  <a:pt x="3583" y="453"/>
                </a:lnTo>
                <a:lnTo>
                  <a:pt x="3583" y="272"/>
                </a:lnTo>
                <a:lnTo>
                  <a:pt x="2223" y="272"/>
                </a:lnTo>
                <a:lnTo>
                  <a:pt x="2223" y="453"/>
                </a:lnTo>
                <a:lnTo>
                  <a:pt x="2177" y="453"/>
                </a:lnTo>
                <a:lnTo>
                  <a:pt x="2177" y="272"/>
                </a:lnTo>
                <a:lnTo>
                  <a:pt x="1270" y="272"/>
                </a:lnTo>
                <a:lnTo>
                  <a:pt x="1270" y="453"/>
                </a:lnTo>
                <a:lnTo>
                  <a:pt x="1225" y="453"/>
                </a:lnTo>
                <a:lnTo>
                  <a:pt x="1225" y="272"/>
                </a:lnTo>
                <a:lnTo>
                  <a:pt x="318" y="272"/>
                </a:lnTo>
                <a:lnTo>
                  <a:pt x="318" y="453"/>
                </a:lnTo>
                <a:lnTo>
                  <a:pt x="272" y="453"/>
                </a:lnTo>
                <a:lnTo>
                  <a:pt x="272" y="272"/>
                </a:lnTo>
                <a:lnTo>
                  <a:pt x="0" y="272"/>
                </a:lnTo>
                <a:lnTo>
                  <a:pt x="0" y="181"/>
                </a:lnTo>
                <a:close/>
              </a:path>
            </a:pathLst>
          </a:custGeom>
          <a:solidFill>
            <a:schemeClr val="accent1"/>
          </a:solidFill>
          <a:ln w="9525">
            <a:round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Plastic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/>
          <a:p>
            <a:endParaRPr lang="fr-FR"/>
          </a:p>
        </p:txBody>
      </p:sp>
      <p:sp>
        <p:nvSpPr>
          <p:cNvPr id="9" name="AutoShape 41"/>
          <p:cNvSpPr>
            <a:spLocks noChangeArrowheads="1"/>
          </p:cNvSpPr>
          <p:nvPr/>
        </p:nvSpPr>
        <p:spPr bwMode="auto">
          <a:xfrm>
            <a:off x="882061" y="2107533"/>
            <a:ext cx="7614108" cy="431800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round/>
            <a:headEnd/>
            <a:tailEnd/>
          </a:ln>
          <a:scene3d>
            <a:camera prst="legacyObliqueTopRight"/>
            <a:lightRig rig="legacyHarsh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fr-FR" altLang="fr-FR" b="1" dirty="0" smtClean="0">
                <a:solidFill>
                  <a:srgbClr val="FFFFFF"/>
                </a:solidFill>
              </a:rPr>
              <a:t>Résultats significatifs</a:t>
            </a:r>
          </a:p>
        </p:txBody>
      </p:sp>
      <p:sp>
        <p:nvSpPr>
          <p:cNvPr id="28680" name="AutoShape 40"/>
          <p:cNvSpPr>
            <a:spLocks noChangeArrowheads="1"/>
          </p:cNvSpPr>
          <p:nvPr/>
        </p:nvSpPr>
        <p:spPr bwMode="auto">
          <a:xfrm>
            <a:off x="684213" y="5792788"/>
            <a:ext cx="7704137" cy="431800"/>
          </a:xfrm>
          <a:prstGeom prst="roundRect">
            <a:avLst>
              <a:gd name="adj" fmla="val 0"/>
            </a:avLst>
          </a:prstGeom>
          <a:gradFill rotWithShape="1">
            <a:gsLst>
              <a:gs pos="0">
                <a:srgbClr val="FF8080"/>
              </a:gs>
              <a:gs pos="50000">
                <a:srgbClr val="FFB3B3"/>
              </a:gs>
              <a:gs pos="100000">
                <a:srgbClr val="FFDADA"/>
              </a:gs>
            </a:gsLst>
            <a:lin ang="13500000" scaled="1"/>
          </a:gradFill>
          <a:ln w="9525">
            <a:round/>
            <a:headEnd/>
            <a:tailEnd/>
          </a:ln>
          <a:scene3d>
            <a:camera prst="legacyObliqueTopRight"/>
            <a:lightRig rig="legacyHarsh1" dir="t"/>
          </a:scene3d>
          <a:sp3d extrusionH="125400" prstMaterial="legacyMatte">
            <a:bevelT w="13500" h="13500" prst="angle"/>
            <a:bevelB w="13500" h="13500" prst="angle"/>
            <a:extrusionClr>
              <a:schemeClr val="bg1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fr-FR" altLang="fr-FR" sz="1400" b="1">
                <a:solidFill>
                  <a:srgbClr val="FFFFFF"/>
                </a:solidFill>
              </a:rPr>
              <a:t>Résultats non significatifs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555625" y="2774950"/>
            <a:ext cx="1079500" cy="64611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rgbClr val="003399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fr-FR" altLang="zh-CN" sz="1200" b="1" kern="0" dirty="0" smtClean="0">
                <a:solidFill>
                  <a:srgbClr val="003399"/>
                </a:solidFill>
              </a:rPr>
              <a:t>National non structuré</a:t>
            </a:r>
            <a:endParaRPr lang="fr-FR" altLang="fr-FR" sz="1200" b="1" kern="0" dirty="0" smtClean="0">
              <a:solidFill>
                <a:srgbClr val="003399"/>
              </a:solidFill>
            </a:endParaRPr>
          </a:p>
        </p:txBody>
      </p:sp>
      <p:sp>
        <p:nvSpPr>
          <p:cNvPr id="16" name="Text Box 25"/>
          <p:cNvSpPr txBox="1">
            <a:spLocks noChangeArrowheads="1"/>
          </p:cNvSpPr>
          <p:nvPr/>
        </p:nvSpPr>
        <p:spPr bwMode="auto">
          <a:xfrm>
            <a:off x="2070100" y="2774950"/>
            <a:ext cx="1223963" cy="64611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rgbClr val="003399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fr-FR" altLang="zh-CN" sz="1200" b="1" kern="0" dirty="0" smtClean="0">
                <a:solidFill>
                  <a:srgbClr val="003399"/>
                </a:solidFill>
              </a:rPr>
              <a:t>International</a:t>
            </a:r>
            <a:endParaRPr lang="fr-FR" altLang="fr-FR" sz="1200" b="1" kern="0" dirty="0" smtClean="0">
              <a:solidFill>
                <a:srgbClr val="003399"/>
              </a:solidFill>
            </a:endParaRPr>
          </a:p>
        </p:txBody>
      </p:sp>
      <p:sp>
        <p:nvSpPr>
          <p:cNvPr id="17" name="Text Box 35"/>
          <p:cNvSpPr txBox="1">
            <a:spLocks noChangeArrowheads="1"/>
          </p:cNvSpPr>
          <p:nvPr/>
        </p:nvSpPr>
        <p:spPr bwMode="auto">
          <a:xfrm>
            <a:off x="5508625" y="2774950"/>
            <a:ext cx="1223963" cy="64611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rgbClr val="003399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fr-FR" altLang="zh-CN" sz="1200" b="1" kern="0" dirty="0" smtClean="0">
                <a:solidFill>
                  <a:srgbClr val="003399"/>
                </a:solidFill>
              </a:rPr>
              <a:t>Européen</a:t>
            </a:r>
            <a:endParaRPr lang="fr-FR" altLang="fr-FR" sz="1200" b="1" kern="0" dirty="0" smtClean="0">
              <a:solidFill>
                <a:srgbClr val="003399"/>
              </a:solidFill>
            </a:endParaRPr>
          </a:p>
        </p:txBody>
      </p:sp>
      <p:sp>
        <p:nvSpPr>
          <p:cNvPr id="20" name="Text Box 29"/>
          <p:cNvSpPr txBox="1">
            <a:spLocks noChangeArrowheads="1"/>
          </p:cNvSpPr>
          <p:nvPr/>
        </p:nvSpPr>
        <p:spPr bwMode="auto">
          <a:xfrm>
            <a:off x="2681288" y="4832350"/>
            <a:ext cx="1081087" cy="646113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rgbClr val="003399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fr-FR" altLang="zh-CN" sz="1200" b="1" kern="0" dirty="0" smtClean="0">
                <a:solidFill>
                  <a:srgbClr val="003399"/>
                </a:solidFill>
              </a:rPr>
              <a:t>National construit</a:t>
            </a:r>
            <a:endParaRPr lang="fr-FR" altLang="fr-FR" sz="1200" b="1" kern="0" dirty="0" smtClean="0">
              <a:solidFill>
                <a:srgbClr val="003399"/>
              </a:solidFill>
            </a:endParaRPr>
          </a:p>
        </p:txBody>
      </p:sp>
      <p:sp>
        <p:nvSpPr>
          <p:cNvPr id="23" name="Text Box 38"/>
          <p:cNvSpPr txBox="1">
            <a:spLocks noChangeArrowheads="1"/>
          </p:cNvSpPr>
          <p:nvPr/>
        </p:nvSpPr>
        <p:spPr bwMode="auto">
          <a:xfrm>
            <a:off x="6443663" y="4918075"/>
            <a:ext cx="1081087" cy="560388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rgbClr val="003399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fr-FR" altLang="zh-CN" sz="1200" b="1" kern="0" dirty="0" smtClean="0">
                <a:solidFill>
                  <a:srgbClr val="003399"/>
                </a:solidFill>
              </a:rPr>
              <a:t>Local</a:t>
            </a:r>
            <a:endParaRPr lang="fr-FR" altLang="fr-FR" sz="1200" b="1" kern="0" dirty="0" smtClean="0">
              <a:solidFill>
                <a:srgbClr val="003399"/>
              </a:solidFill>
            </a:endParaRP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7974013" y="3711575"/>
            <a:ext cx="1079500" cy="863600"/>
          </a:xfrm>
          <a:prstGeom prst="rect">
            <a:avLst/>
          </a:prstGeom>
          <a:solidFill>
            <a:schemeClr val="accent1"/>
          </a:solidFill>
          <a:ln w="9525"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rgbClr val="003399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fr-FR" altLang="zh-CN" b="1" kern="0" dirty="0" smtClean="0">
                <a:solidFill>
                  <a:srgbClr val="FFFFFF"/>
                </a:solidFill>
              </a:rPr>
              <a:t>Création de valeur</a:t>
            </a:r>
          </a:p>
          <a:p>
            <a:pPr algn="ctr" eaLnBrk="1" hangingPunct="1">
              <a:defRPr/>
            </a:pPr>
            <a:r>
              <a:rPr lang="fr-FR" altLang="zh-CN" sz="1800" b="1" kern="0" dirty="0" smtClean="0">
                <a:solidFill>
                  <a:srgbClr val="FFFFFF"/>
                </a:solidFill>
                <a:latin typeface="Gulim" pitchFamily="34" charset="-127"/>
                <a:ea typeface="Gulim" pitchFamily="34" charset="-127"/>
              </a:rPr>
              <a:t>‰</a:t>
            </a:r>
            <a:endParaRPr lang="fr-FR" altLang="fr-FR" kern="0" dirty="0" smtClean="0">
              <a:solidFill>
                <a:srgbClr val="FFFFFF"/>
              </a:solidFill>
            </a:endParaRPr>
          </a:p>
        </p:txBody>
      </p:sp>
      <p:sp>
        <p:nvSpPr>
          <p:cNvPr id="26" name="Text Box 38"/>
          <p:cNvSpPr txBox="1">
            <a:spLocks noChangeArrowheads="1"/>
          </p:cNvSpPr>
          <p:nvPr/>
        </p:nvSpPr>
        <p:spPr bwMode="auto">
          <a:xfrm>
            <a:off x="3995738" y="4849813"/>
            <a:ext cx="1081087" cy="5603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scene3d>
            <a:camera prst="legacyObliqueTopRight"/>
            <a:lightRig rig="legacyNormal1" dir="t"/>
          </a:scene3d>
          <a:sp3d extrusionH="125400" prstMaterial="legacyMatte">
            <a:bevelT w="13500" h="13500" prst="angle"/>
            <a:bevelB w="13500" h="13500" prst="angle"/>
            <a:extrusionClr>
              <a:srgbClr val="003399"/>
            </a:extrusionClr>
          </a:sp3d>
        </p:spPr>
        <p:txBody>
          <a:bodyPr anchor="ctr">
            <a:flatTx/>
          </a:bodyPr>
          <a:lstStyle>
            <a:lvl1pPr eaLnBrk="0" hangingPunct="0">
              <a:defRPr sz="1400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bg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fr-FR" altLang="zh-CN" sz="1200" b="1" dirty="0" smtClean="0">
              <a:solidFill>
                <a:srgbClr val="003399"/>
              </a:solidFill>
            </a:endParaRPr>
          </a:p>
          <a:p>
            <a:pPr algn="ctr" eaLnBrk="1" hangingPunct="1">
              <a:defRPr/>
            </a:pPr>
            <a:r>
              <a:rPr lang="fr-FR" altLang="zh-CN" sz="1200" b="1" dirty="0" smtClean="0">
                <a:solidFill>
                  <a:srgbClr val="003399"/>
                </a:solidFill>
              </a:rPr>
              <a:t>National subi</a:t>
            </a:r>
            <a:endParaRPr lang="fr-FR" altLang="fr-FR" sz="1200" b="1" kern="0" dirty="0" smtClean="0">
              <a:solidFill>
                <a:srgbClr val="003399"/>
              </a:solidFill>
            </a:endParaRPr>
          </a:p>
        </p:txBody>
      </p:sp>
      <p:sp>
        <p:nvSpPr>
          <p:cNvPr id="28688" name="Text Box 19"/>
          <p:cNvSpPr txBox="1">
            <a:spLocks noChangeArrowheads="1"/>
          </p:cNvSpPr>
          <p:nvPr/>
        </p:nvSpPr>
        <p:spPr bwMode="auto">
          <a:xfrm>
            <a:off x="900113" y="3895725"/>
            <a:ext cx="792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1400" b="1">
                <a:solidFill>
                  <a:srgbClr val="003399"/>
                </a:solidFill>
              </a:rPr>
              <a:t>-37,1</a:t>
            </a:r>
          </a:p>
        </p:txBody>
      </p:sp>
      <p:sp>
        <p:nvSpPr>
          <p:cNvPr id="28689" name="Text Box 20"/>
          <p:cNvSpPr txBox="1">
            <a:spLocks noChangeArrowheads="1"/>
          </p:cNvSpPr>
          <p:nvPr/>
        </p:nvSpPr>
        <p:spPr bwMode="auto">
          <a:xfrm>
            <a:off x="2430463" y="3906838"/>
            <a:ext cx="7921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1400" b="1">
                <a:solidFill>
                  <a:srgbClr val="003399"/>
                </a:solidFill>
              </a:rPr>
              <a:t>-17,3</a:t>
            </a:r>
          </a:p>
        </p:txBody>
      </p:sp>
      <p:sp>
        <p:nvSpPr>
          <p:cNvPr id="28690" name="Text Box 22"/>
          <p:cNvSpPr txBox="1">
            <a:spLocks noChangeArrowheads="1"/>
          </p:cNvSpPr>
          <p:nvPr/>
        </p:nvSpPr>
        <p:spPr bwMode="auto">
          <a:xfrm>
            <a:off x="6048375" y="3887788"/>
            <a:ext cx="792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1400" b="1">
                <a:solidFill>
                  <a:srgbClr val="003399"/>
                </a:solidFill>
              </a:rPr>
              <a:t>+27,3</a:t>
            </a:r>
          </a:p>
        </p:txBody>
      </p:sp>
      <p:sp>
        <p:nvSpPr>
          <p:cNvPr id="28691" name="Text Box 22"/>
          <p:cNvSpPr txBox="1">
            <a:spLocks noChangeArrowheads="1"/>
          </p:cNvSpPr>
          <p:nvPr/>
        </p:nvSpPr>
        <p:spPr bwMode="auto">
          <a:xfrm>
            <a:off x="3743325" y="3895725"/>
            <a:ext cx="79216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altLang="fr-FR" sz="1400" b="1">
                <a:solidFill>
                  <a:srgbClr val="003399"/>
                </a:solidFill>
              </a:rPr>
              <a:t>0</a:t>
            </a:r>
          </a:p>
        </p:txBody>
      </p:sp>
      <p:sp>
        <p:nvSpPr>
          <p:cNvPr id="34" name="Line 26"/>
          <p:cNvSpPr>
            <a:spLocks noChangeShapeType="1"/>
          </p:cNvSpPr>
          <p:nvPr/>
        </p:nvSpPr>
        <p:spPr bwMode="auto">
          <a:xfrm flipH="1">
            <a:off x="882650" y="3476625"/>
            <a:ext cx="0" cy="411163"/>
          </a:xfrm>
          <a:prstGeom prst="line">
            <a:avLst/>
          </a:prstGeom>
          <a:noFill/>
          <a:ln w="19050">
            <a:solidFill>
              <a:srgbClr val="003399"/>
            </a:solidFill>
            <a:prstDash val="sysDot"/>
            <a:round/>
            <a:headEnd/>
            <a:tailEnd type="triangle" w="med" len="med"/>
          </a:ln>
          <a:scene3d>
            <a:camera prst="legacyObliqueTopRight"/>
            <a:lightRig rig="legacyNormal1" dir="t"/>
          </a:scene3d>
          <a:sp3d extrusionH="100000" prstMaterial="legacyMatte">
            <a:bevelT w="13500" h="13500" prst="angle"/>
            <a:bevelB w="13500" h="13500" prst="angle"/>
            <a:extrusionClr>
              <a:srgbClr val="003399"/>
            </a:extrusionClr>
          </a:sp3d>
          <a:extLst>
            <a:ext uri="{909E8E84-426E-40DD-AFC4-6F175D3DCCD1}"/>
          </a:extLst>
        </p:spPr>
        <p:txBody>
          <a:bodyPr>
            <a:flatTx/>
          </a:bodyPr>
          <a:lstStyle/>
          <a:p>
            <a:pPr algn="ctr">
              <a:defRPr/>
            </a:pPr>
            <a:endParaRPr lang="fr-FR" sz="1400" kern="0">
              <a:solidFill>
                <a:srgbClr val="003399"/>
              </a:solidFill>
              <a:latin typeface="Arial"/>
            </a:endParaRPr>
          </a:p>
        </p:txBody>
      </p:sp>
      <p:sp>
        <p:nvSpPr>
          <p:cNvPr id="36" name="Line 26"/>
          <p:cNvSpPr>
            <a:spLocks noChangeShapeType="1"/>
          </p:cNvSpPr>
          <p:nvPr/>
        </p:nvSpPr>
        <p:spPr bwMode="auto">
          <a:xfrm flipH="1">
            <a:off x="2430463" y="3476625"/>
            <a:ext cx="0" cy="411163"/>
          </a:xfrm>
          <a:prstGeom prst="line">
            <a:avLst/>
          </a:prstGeom>
          <a:noFill/>
          <a:ln w="19050">
            <a:solidFill>
              <a:srgbClr val="003399"/>
            </a:solidFill>
            <a:prstDash val="sysDot"/>
            <a:round/>
            <a:headEnd/>
            <a:tailEnd type="triangle" w="med" len="med"/>
          </a:ln>
          <a:scene3d>
            <a:camera prst="legacyObliqueTopRight"/>
            <a:lightRig rig="legacyNormal1" dir="t"/>
          </a:scene3d>
          <a:sp3d extrusionH="100000" prstMaterial="legacyMatte">
            <a:bevelT w="13500" h="13500" prst="angle"/>
            <a:bevelB w="13500" h="13500" prst="angle"/>
            <a:extrusionClr>
              <a:srgbClr val="003399"/>
            </a:extrusionClr>
          </a:sp3d>
          <a:extLst>
            <a:ext uri="{909E8E84-426E-40DD-AFC4-6F175D3DCCD1}"/>
          </a:extLst>
        </p:spPr>
        <p:txBody>
          <a:bodyPr>
            <a:flatTx/>
          </a:bodyPr>
          <a:lstStyle/>
          <a:p>
            <a:pPr algn="ctr">
              <a:defRPr/>
            </a:pPr>
            <a:endParaRPr lang="fr-FR" sz="1400" kern="0">
              <a:solidFill>
                <a:srgbClr val="003399"/>
              </a:solidFill>
              <a:latin typeface="Arial"/>
            </a:endParaRPr>
          </a:p>
        </p:txBody>
      </p:sp>
      <p:sp>
        <p:nvSpPr>
          <p:cNvPr id="37" name="Line 26"/>
          <p:cNvSpPr>
            <a:spLocks noChangeShapeType="1"/>
          </p:cNvSpPr>
          <p:nvPr/>
        </p:nvSpPr>
        <p:spPr bwMode="auto">
          <a:xfrm flipH="1">
            <a:off x="6119813" y="3486150"/>
            <a:ext cx="0" cy="409575"/>
          </a:xfrm>
          <a:prstGeom prst="line">
            <a:avLst/>
          </a:prstGeom>
          <a:noFill/>
          <a:ln w="19050">
            <a:solidFill>
              <a:srgbClr val="003399"/>
            </a:solidFill>
            <a:prstDash val="sysDot"/>
            <a:round/>
            <a:headEnd/>
            <a:tailEnd type="triangle" w="med" len="med"/>
          </a:ln>
          <a:scene3d>
            <a:camera prst="legacyObliqueTopRight"/>
            <a:lightRig rig="legacyNormal1" dir="t"/>
          </a:scene3d>
          <a:sp3d extrusionH="100000" prstMaterial="legacyMatte">
            <a:bevelT w="13500" h="13500" prst="angle"/>
            <a:bevelB w="13500" h="13500" prst="angle"/>
            <a:extrusionClr>
              <a:srgbClr val="003399"/>
            </a:extrusionClr>
          </a:sp3d>
          <a:extLst>
            <a:ext uri="{909E8E84-426E-40DD-AFC4-6F175D3DCCD1}"/>
          </a:extLst>
        </p:spPr>
        <p:txBody>
          <a:bodyPr>
            <a:flatTx/>
          </a:bodyPr>
          <a:lstStyle/>
          <a:p>
            <a:pPr algn="ctr">
              <a:defRPr/>
            </a:pPr>
            <a:endParaRPr lang="fr-FR" sz="1400" kern="0">
              <a:solidFill>
                <a:srgbClr val="003399"/>
              </a:solidFill>
              <a:latin typeface="Arial"/>
            </a:endParaRPr>
          </a:p>
        </p:txBody>
      </p:sp>
      <p:sp>
        <p:nvSpPr>
          <p:cNvPr id="40" name="Line 33"/>
          <p:cNvSpPr>
            <a:spLocks noChangeShapeType="1"/>
          </p:cNvSpPr>
          <p:nvPr/>
        </p:nvSpPr>
        <p:spPr bwMode="auto">
          <a:xfrm flipV="1">
            <a:off x="3419475" y="4300538"/>
            <a:ext cx="0" cy="503237"/>
          </a:xfrm>
          <a:prstGeom prst="line">
            <a:avLst/>
          </a:prstGeom>
          <a:noFill/>
          <a:ln w="19050">
            <a:solidFill>
              <a:srgbClr val="003399"/>
            </a:solidFill>
            <a:prstDash val="sysDot"/>
            <a:round/>
            <a:headEnd/>
            <a:tailEnd type="triangle" w="med" len="med"/>
          </a:ln>
          <a:scene3d>
            <a:camera prst="legacyObliqueTopRight"/>
            <a:lightRig rig="legacyNormal1" dir="t"/>
          </a:scene3d>
          <a:sp3d extrusionH="100000" prstMaterial="legacyMatte">
            <a:bevelT w="13500" h="13500" prst="angle"/>
            <a:bevelB w="13500" h="13500" prst="angle"/>
            <a:extrusionClr>
              <a:srgbClr val="003399"/>
            </a:extrusionClr>
          </a:sp3d>
          <a:extLst>
            <a:ext uri="{909E8E84-426E-40DD-AFC4-6F175D3DCCD1}"/>
          </a:extLst>
        </p:spPr>
        <p:txBody>
          <a:bodyPr>
            <a:flatTx/>
          </a:bodyPr>
          <a:lstStyle/>
          <a:p>
            <a:pPr algn="ctr">
              <a:defRPr/>
            </a:pPr>
            <a:endParaRPr lang="fr-FR" sz="1400" kern="0">
              <a:solidFill>
                <a:srgbClr val="003399"/>
              </a:solidFill>
              <a:latin typeface="Arial"/>
            </a:endParaRPr>
          </a:p>
        </p:txBody>
      </p:sp>
      <p:pic>
        <p:nvPicPr>
          <p:cNvPr id="2869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60838" y="4211638"/>
            <a:ext cx="188912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37338" y="4256088"/>
            <a:ext cx="188912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98" name="ZoneTexte 2047"/>
          <p:cNvSpPr txBox="1">
            <a:spLocks noChangeArrowheads="1"/>
          </p:cNvSpPr>
          <p:nvPr/>
        </p:nvSpPr>
        <p:spPr bwMode="auto">
          <a:xfrm>
            <a:off x="215900" y="1341438"/>
            <a:ext cx="88376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800" b="1">
                <a:latin typeface="Calibri" pitchFamily="34" charset="0"/>
              </a:rPr>
              <a:t>La performance boursière du lobbying (2007)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1509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Analyser les stratégies politiques des organisations</a:t>
            </a:r>
            <a:r>
              <a:rPr lang="fr-F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2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5556" y="1484784"/>
            <a:ext cx="7992888" cy="4824536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Des résultats pour le management stratégique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Une typologie innovante des stratégies de lobbying France/Grande-Bretagne 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Une mesure de la performance boursière des actions politiques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Des questionnements pour les sciences de gestion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Des travaux traversés par la question de la pratique éthique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Des recherches qui mènent à frontière « public/privé »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4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29699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i="1" dirty="0"/>
              <a:t>Appréhender 	                                          </a:t>
            </a:r>
            <a:r>
              <a:rPr lang="fr-FR" sz="1400" b="1" i="1" u="sng" dirty="0"/>
              <a:t>Analyser </a:t>
            </a:r>
            <a:r>
              <a:rPr lang="fr-FR" sz="1400" i="1" dirty="0"/>
              <a:t>	                                                           Conclusion et  perspectives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008063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Analyser les stratégies politiques des organisations</a:t>
            </a:r>
            <a:b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 questionnements pour les sciences de gestion</a:t>
            </a:r>
            <a: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16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16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484784"/>
            <a:ext cx="7992888" cy="5040560"/>
          </a:xfrm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 pratique éthique (2006, 2011, 2012)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sz="16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sz="16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200" dirty="0" smtClean="0">
                <a:solidFill>
                  <a:schemeClr val="tx1"/>
                </a:solidFill>
              </a:rPr>
              <a:t>Le cas des cabinets de conseil en France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30723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i="1" dirty="0"/>
              <a:t>Appréhender 	                                          </a:t>
            </a:r>
            <a:r>
              <a:rPr lang="fr-FR" sz="1400" b="1" i="1" u="sng" dirty="0"/>
              <a:t>Analyser </a:t>
            </a:r>
            <a:r>
              <a:rPr lang="fr-FR" sz="1400" i="1" dirty="0"/>
              <a:t>	                                                           Conclusion et  perspectives</a:t>
            </a:r>
          </a:p>
        </p:txBody>
      </p:sp>
      <p:sp>
        <p:nvSpPr>
          <p:cNvPr id="7" name="Ellipse 6"/>
          <p:cNvSpPr/>
          <p:nvPr/>
        </p:nvSpPr>
        <p:spPr>
          <a:xfrm>
            <a:off x="671513" y="3074988"/>
            <a:ext cx="2808287" cy="2590800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shade val="30000"/>
                  <a:satMod val="115000"/>
                </a:schemeClr>
              </a:gs>
              <a:gs pos="50000">
                <a:schemeClr val="accent1">
                  <a:tint val="66000"/>
                  <a:satMod val="160000"/>
                  <a:shade val="67500"/>
                  <a:satMod val="115000"/>
                </a:schemeClr>
              </a:gs>
              <a:gs pos="100000">
                <a:schemeClr val="accent1">
                  <a:tint val="66000"/>
                  <a:satMod val="160000"/>
                  <a:shade val="100000"/>
                  <a:satMod val="115000"/>
                </a:scheme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Cabinets de conseil en lobbying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5580063" y="3884613"/>
            <a:ext cx="1368425" cy="50323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Etat</a:t>
            </a:r>
            <a:endParaRPr lang="fr-FR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5580063" y="4752975"/>
            <a:ext cx="1368425" cy="53975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Société civile</a:t>
            </a:r>
            <a:endParaRPr lang="fr-FR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5580063" y="3097213"/>
            <a:ext cx="1295400" cy="54768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Clients</a:t>
            </a:r>
            <a:endParaRPr lang="fr-FR" dirty="0"/>
          </a:p>
        </p:txBody>
      </p:sp>
      <p:sp>
        <p:nvSpPr>
          <p:cNvPr id="16" name="Flèche droite 15"/>
          <p:cNvSpPr/>
          <p:nvPr/>
        </p:nvSpPr>
        <p:spPr>
          <a:xfrm flipV="1">
            <a:off x="3327400" y="3881438"/>
            <a:ext cx="2489200" cy="608012"/>
          </a:xfrm>
          <a:prstGeom prst="rightArrow">
            <a:avLst>
              <a:gd name="adj1" fmla="val 0"/>
              <a:gd name="adj2" fmla="val 5000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7" name="Flèche droite 16"/>
          <p:cNvSpPr/>
          <p:nvPr/>
        </p:nvSpPr>
        <p:spPr>
          <a:xfrm rot="578603">
            <a:off x="3335338" y="4822825"/>
            <a:ext cx="2244725" cy="277813"/>
          </a:xfrm>
          <a:prstGeom prst="rightArrow">
            <a:avLst>
              <a:gd name="adj1" fmla="val 0"/>
              <a:gd name="adj2" fmla="val 5000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19" name="Flèche droite 18"/>
          <p:cNvSpPr/>
          <p:nvPr/>
        </p:nvSpPr>
        <p:spPr>
          <a:xfrm rot="20978835" flipV="1">
            <a:off x="3332163" y="3268663"/>
            <a:ext cx="2219325" cy="608012"/>
          </a:xfrm>
          <a:prstGeom prst="rightArrow">
            <a:avLst>
              <a:gd name="adj1" fmla="val 0"/>
              <a:gd name="adj2" fmla="val 50000"/>
            </a:avLst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0" name="Flèche courbée vers la gauche 19"/>
          <p:cNvSpPr/>
          <p:nvPr/>
        </p:nvSpPr>
        <p:spPr>
          <a:xfrm>
            <a:off x="7380288" y="3213100"/>
            <a:ext cx="1223962" cy="2079625"/>
          </a:xfrm>
          <a:prstGeom prst="curvedLef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30733" name="ZoneTexte 20"/>
          <p:cNvSpPr txBox="1">
            <a:spLocks noChangeArrowheads="1"/>
          </p:cNvSpPr>
          <p:nvPr/>
        </p:nvSpPr>
        <p:spPr bwMode="auto">
          <a:xfrm>
            <a:off x="7235825" y="3884613"/>
            <a:ext cx="15128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Structuration externe</a:t>
            </a:r>
          </a:p>
        </p:txBody>
      </p:sp>
      <p:sp>
        <p:nvSpPr>
          <p:cNvPr id="22" name="Flèche courbée vers la droite 21"/>
          <p:cNvSpPr/>
          <p:nvPr/>
        </p:nvSpPr>
        <p:spPr>
          <a:xfrm>
            <a:off x="900113" y="3787775"/>
            <a:ext cx="863600" cy="1450975"/>
          </a:xfrm>
          <a:prstGeom prst="curved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30735" name="ZoneTexte 22"/>
          <p:cNvSpPr txBox="1">
            <a:spLocks noChangeArrowheads="1"/>
          </p:cNvSpPr>
          <p:nvPr/>
        </p:nvSpPr>
        <p:spPr bwMode="auto">
          <a:xfrm>
            <a:off x="1268413" y="4103688"/>
            <a:ext cx="15843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Structuration interne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150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Analyser les stratégies politiques des organisations</a:t>
            </a:r>
            <a:b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 interpellation transversale des sciences de gestion</a:t>
            </a:r>
            <a:br>
              <a:rPr lang="fr-FR" sz="31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1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1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1484784"/>
            <a:ext cx="8208912" cy="5040560"/>
          </a:xfrm>
        </p:spPr>
        <p:txBody>
          <a:bodyPr rtlCol="0">
            <a:norm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sz="28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8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 frontière public/privé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sz="24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 algn="l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Les stratégies politiques des organisations publiques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sz="2000" dirty="0" smtClean="0">
              <a:ln w="1905"/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</a:rPr>
              <a:t>L’intelligence économique (2007, 2013)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sz="24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 algn="l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Le façonnage des politiques publiques par des acteurs privés</a:t>
            </a:r>
          </a:p>
          <a:p>
            <a:pPr marL="342900" indent="-342900" algn="l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fr-FR" sz="2400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200" dirty="0" smtClean="0">
                <a:solidFill>
                  <a:schemeClr val="tx1"/>
                </a:solidFill>
              </a:rPr>
              <a:t>Une </a:t>
            </a:r>
            <a:r>
              <a:rPr lang="fr-FR" altLang="fr-FR" sz="2200" dirty="0" err="1" smtClean="0">
                <a:solidFill>
                  <a:schemeClr val="tx1"/>
                </a:solidFill>
              </a:rPr>
              <a:t>co</a:t>
            </a:r>
            <a:r>
              <a:rPr lang="fr-FR" altLang="fr-FR" sz="2200" dirty="0" smtClean="0">
                <a:solidFill>
                  <a:schemeClr val="tx1"/>
                </a:solidFill>
              </a:rPr>
              <a:t>-construction, le cas du service public de l’eau en France (2013)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31747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i="1" dirty="0"/>
              <a:t>Appréhender 	                                          </a:t>
            </a:r>
            <a:r>
              <a:rPr lang="fr-FR" sz="1400" b="1" i="1" u="sng" dirty="0"/>
              <a:t>Analyser </a:t>
            </a:r>
            <a:r>
              <a:rPr lang="fr-FR" sz="1400" i="1" dirty="0"/>
              <a:t>	                                                           Conclusion et  perspectives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1509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 et perspectives</a:t>
            </a:r>
            <a: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7992888" cy="4968552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Une idée force issue de dix ans de recherche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 manière délibéré ou émergente,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toute organisation est un stratège politique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000" dirty="0" smtClean="0">
              <a:solidFill>
                <a:schemeClr val="tx1"/>
              </a:solidFill>
            </a:endParaRPr>
          </a:p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Perspectives d’encadrement doctoral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Des risques inhérents au sujet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 nouvelles opportunités de recherche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32771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i="1" dirty="0"/>
              <a:t>Appréhender 	                                          Analyser </a:t>
            </a:r>
            <a:r>
              <a:rPr lang="fr-FR" sz="1400" dirty="0"/>
              <a:t>	                                                           </a:t>
            </a:r>
            <a:r>
              <a:rPr lang="fr-FR" sz="1400" b="1" i="1" u="sng" dirty="0"/>
              <a:t>Conclusion et  perspectives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765175"/>
            <a:ext cx="914400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stratégies politiques des organisations :</a:t>
            </a:r>
            <a:br>
              <a:rPr lang="fr-FR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 objet de recherches pour les sciences de gestion</a:t>
            </a:r>
            <a:r>
              <a:rPr lang="fr-FR" sz="3200" dirty="0" smtClean="0">
                <a:solidFill>
                  <a:schemeClr val="accent1"/>
                </a:solidFill>
              </a:rPr>
              <a:t/>
            </a:r>
            <a:br>
              <a:rPr lang="fr-FR" sz="3200" dirty="0" smtClean="0">
                <a:solidFill>
                  <a:schemeClr val="accent1"/>
                </a:solidFill>
              </a:rPr>
            </a:br>
            <a:endParaRPr lang="fr-FR" sz="3200" dirty="0">
              <a:solidFill>
                <a:schemeClr val="accent1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4213" y="2781300"/>
            <a:ext cx="7991475" cy="25447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400" b="1" dirty="0" err="1" smtClean="0">
                <a:solidFill>
                  <a:schemeClr val="tx1"/>
                </a:solidFill>
              </a:rPr>
              <a:t>Madina</a:t>
            </a:r>
            <a:r>
              <a:rPr lang="fr-FR" altLang="fr-FR" sz="2400" b="1" dirty="0" smtClean="0">
                <a:solidFill>
                  <a:schemeClr val="tx1"/>
                </a:solidFill>
              </a:rPr>
              <a:t> RIVAL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400" dirty="0" smtClean="0">
              <a:solidFill>
                <a:schemeClr val="tx1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400" dirty="0" smtClean="0">
                <a:solidFill>
                  <a:schemeClr val="tx1"/>
                </a:solidFill>
              </a:rPr>
              <a:t>Habilitation à diriger des recherches en Sciences de Gestion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400" dirty="0" smtClean="0">
                <a:solidFill>
                  <a:schemeClr val="tx1"/>
                </a:solidFill>
              </a:rPr>
              <a:t>Sous la direction du Professeur Véronique CHANUT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400" dirty="0" smtClean="0">
              <a:solidFill>
                <a:schemeClr val="tx1"/>
              </a:solidFill>
            </a:endParaRP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400" b="1" dirty="0" smtClean="0">
                <a:solidFill>
                  <a:schemeClr val="tx1"/>
                </a:solidFill>
              </a:rPr>
              <a:t>12 mars 2014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400" b="1" dirty="0" smtClean="0">
                <a:solidFill>
                  <a:schemeClr val="tx1"/>
                </a:solidFill>
              </a:rPr>
              <a:t>Université Paris II Panthéon-Assas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33795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9525" y="549275"/>
            <a:ext cx="9144000" cy="11509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 et programme de recherche</a:t>
            </a:r>
            <a:b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628800"/>
            <a:ext cx="7992888" cy="4896544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Lobbying, stratégie politique, action politique (CPA)</a:t>
            </a:r>
          </a:p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200" dirty="0" smtClean="0">
                <a:solidFill>
                  <a:schemeClr val="tx1"/>
                </a:solidFill>
              </a:rPr>
              <a:t>Influence développée par une organisation sur la décision publique pour obtenir ou maintenir un environnement favorable</a:t>
            </a:r>
          </a:p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sz="2200" dirty="0" smtClean="0">
              <a:solidFill>
                <a:schemeClr val="tx1"/>
              </a:solidFill>
            </a:endParaRPr>
          </a:p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</a:rPr>
              <a:t>Un objet paradoxal puisque central dans la vie des organisations mais périphérique dans la recherche en gestion </a:t>
            </a:r>
          </a:p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200" b="1" dirty="0" smtClean="0">
                <a:ln w="1905"/>
                <a:solidFill>
                  <a:schemeClr val="tx1"/>
                </a:solidFill>
              </a:rPr>
              <a:t>La défense des stratégies politiques des organisations comme objet de recherche légitime en sciences de gestion</a:t>
            </a:r>
          </a:p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</a:rPr>
              <a:t>Un positivisme aménagé depuis plus de 10 ans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16387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246063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i="1" dirty="0"/>
              <a:t>	</a:t>
            </a:r>
            <a:endParaRPr lang="fr-FR" sz="1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150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 parcours de recherche</a:t>
            </a:r>
            <a:b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2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articles RCL-4 chapitres-1 </a:t>
            </a:r>
            <a:r>
              <a:rPr lang="fr-FR" sz="2200" b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</a:t>
            </a:r>
            <a:r>
              <a:rPr lang="fr-FR" sz="2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direction d’ouvrage -2 rapports- 29 communications</a:t>
            </a:r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7992888" cy="4824536"/>
          </a:xfrm>
        </p:spPr>
        <p:txBody>
          <a:bodyPr rtlCol="0">
            <a:normAutofit/>
          </a:bodyPr>
          <a:lstStyle/>
          <a:p>
            <a:pPr algn="l"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34819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246063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000" i="1" dirty="0"/>
          </a:p>
        </p:txBody>
      </p:sp>
      <p:sp>
        <p:nvSpPr>
          <p:cNvPr id="8" name="Flèche droite 7"/>
          <p:cNvSpPr/>
          <p:nvPr/>
        </p:nvSpPr>
        <p:spPr>
          <a:xfrm>
            <a:off x="503238" y="3289300"/>
            <a:ext cx="8137525" cy="1265238"/>
          </a:xfrm>
          <a:prstGeom prst="rightArrow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1996      2002        2006       2007        2008      2010           2012                  2013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 flipV="1">
            <a:off x="827088" y="4068763"/>
            <a:ext cx="0" cy="1552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3" name="ZoneTexte 12"/>
          <p:cNvSpPr txBox="1">
            <a:spLocks noChangeArrowheads="1"/>
          </p:cNvSpPr>
          <p:nvPr/>
        </p:nvSpPr>
        <p:spPr bwMode="auto">
          <a:xfrm>
            <a:off x="455613" y="5621338"/>
            <a:ext cx="2043112" cy="9223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 i="1">
                <a:latin typeface="Calibri" pitchFamily="34" charset="0"/>
              </a:rPr>
              <a:t>Sciences Po Paris </a:t>
            </a:r>
          </a:p>
          <a:p>
            <a:r>
              <a:rPr lang="fr-FR" i="1">
                <a:latin typeface="Calibri" pitchFamily="34" charset="0"/>
              </a:rPr>
              <a:t>ENS Cachan </a:t>
            </a:r>
            <a:r>
              <a:rPr lang="fr-FR">
                <a:latin typeface="Calibri" pitchFamily="34" charset="0"/>
              </a:rPr>
              <a:t>(Agrégation EG)</a:t>
            </a:r>
          </a:p>
        </p:txBody>
      </p:sp>
      <p:cxnSp>
        <p:nvCxnSpPr>
          <p:cNvPr id="15" name="Connecteur droit avec flèche 14"/>
          <p:cNvCxnSpPr/>
          <p:nvPr/>
        </p:nvCxnSpPr>
        <p:spPr>
          <a:xfrm flipH="1">
            <a:off x="1482725" y="2479675"/>
            <a:ext cx="17463" cy="1376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5" name="ZoneTexte 16"/>
          <p:cNvSpPr txBox="1">
            <a:spLocks noChangeArrowheads="1"/>
          </p:cNvSpPr>
          <p:nvPr/>
        </p:nvSpPr>
        <p:spPr bwMode="auto">
          <a:xfrm>
            <a:off x="142875" y="1557338"/>
            <a:ext cx="3124200" cy="9223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Doctorat </a:t>
            </a:r>
            <a:r>
              <a:rPr lang="fr-FR" i="1">
                <a:latin typeface="Calibri" pitchFamily="34" charset="0"/>
              </a:rPr>
              <a:t>IAE de Paris</a:t>
            </a:r>
          </a:p>
          <a:p>
            <a:r>
              <a:rPr lang="fr-FR">
                <a:latin typeface="Calibri" pitchFamily="34" charset="0"/>
              </a:rPr>
              <a:t>Action politique des entreprises, France /GB</a:t>
            </a:r>
          </a:p>
        </p:txBody>
      </p:sp>
      <p:cxnSp>
        <p:nvCxnSpPr>
          <p:cNvPr id="22" name="Connecteur droit avec flèche 21"/>
          <p:cNvCxnSpPr/>
          <p:nvPr/>
        </p:nvCxnSpPr>
        <p:spPr>
          <a:xfrm flipV="1">
            <a:off x="2498725" y="4068763"/>
            <a:ext cx="0" cy="4857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7" name="ZoneTexte 23"/>
          <p:cNvSpPr txBox="1">
            <a:spLocks noChangeArrowheads="1"/>
          </p:cNvSpPr>
          <p:nvPr/>
        </p:nvSpPr>
        <p:spPr bwMode="auto">
          <a:xfrm>
            <a:off x="1042988" y="4570413"/>
            <a:ext cx="3241675" cy="646112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Enseignement supérieur (</a:t>
            </a:r>
            <a:r>
              <a:rPr lang="fr-FR" i="1">
                <a:latin typeface="Calibri" pitchFamily="34" charset="0"/>
              </a:rPr>
              <a:t>RFC</a:t>
            </a:r>
            <a:r>
              <a:rPr lang="fr-FR">
                <a:latin typeface="Calibri" pitchFamily="34" charset="0"/>
              </a:rPr>
              <a:t>)</a:t>
            </a:r>
          </a:p>
          <a:p>
            <a:r>
              <a:rPr lang="fr-FR">
                <a:latin typeface="Calibri" pitchFamily="34" charset="0"/>
              </a:rPr>
              <a:t>Lobbying éthique (</a:t>
            </a:r>
            <a:r>
              <a:rPr lang="fr-FR" i="1">
                <a:latin typeface="Calibri" pitchFamily="34" charset="0"/>
              </a:rPr>
              <a:t>E Ethique</a:t>
            </a:r>
            <a:r>
              <a:rPr lang="fr-FR">
                <a:latin typeface="Calibri" pitchFamily="34" charset="0"/>
              </a:rPr>
              <a:t>)</a:t>
            </a:r>
          </a:p>
        </p:txBody>
      </p:sp>
      <p:cxnSp>
        <p:nvCxnSpPr>
          <p:cNvPr id="27" name="Connecteur droit avec flèche 26"/>
          <p:cNvCxnSpPr/>
          <p:nvPr/>
        </p:nvCxnSpPr>
        <p:spPr>
          <a:xfrm flipH="1">
            <a:off x="3386138" y="3197225"/>
            <a:ext cx="7937" cy="5492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9" name="ZoneTexte 30"/>
          <p:cNvSpPr txBox="1">
            <a:spLocks noChangeArrowheads="1"/>
          </p:cNvSpPr>
          <p:nvPr/>
        </p:nvSpPr>
        <p:spPr bwMode="auto">
          <a:xfrm>
            <a:off x="1628775" y="2549525"/>
            <a:ext cx="3303588" cy="6477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Intelligence économique (</a:t>
            </a:r>
            <a:r>
              <a:rPr lang="fr-FR" i="1">
                <a:latin typeface="Calibri" pitchFamily="34" charset="0"/>
              </a:rPr>
              <a:t>VSE</a:t>
            </a:r>
            <a:r>
              <a:rPr lang="fr-FR">
                <a:latin typeface="Calibri" pitchFamily="34" charset="0"/>
              </a:rPr>
              <a:t>)</a:t>
            </a:r>
          </a:p>
          <a:p>
            <a:r>
              <a:rPr lang="fr-FR">
                <a:latin typeface="Calibri" pitchFamily="34" charset="0"/>
              </a:rPr>
              <a:t>Performance boursière (</a:t>
            </a:r>
            <a:r>
              <a:rPr lang="fr-FR" i="1">
                <a:latin typeface="Calibri" pitchFamily="34" charset="0"/>
              </a:rPr>
              <a:t>RF</a:t>
            </a:r>
            <a:r>
              <a:rPr lang="fr-FR">
                <a:latin typeface="Calibri" pitchFamily="34" charset="0"/>
              </a:rPr>
              <a:t>) </a:t>
            </a:r>
          </a:p>
        </p:txBody>
      </p:sp>
      <p:sp>
        <p:nvSpPr>
          <p:cNvPr id="34830" name="ZoneTexte 37"/>
          <p:cNvSpPr txBox="1">
            <a:spLocks noChangeArrowheads="1"/>
          </p:cNvSpPr>
          <p:nvPr/>
        </p:nvSpPr>
        <p:spPr bwMode="auto">
          <a:xfrm>
            <a:off x="3386138" y="6197600"/>
            <a:ext cx="2193925" cy="646113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Les associations (chapitres puis </a:t>
            </a:r>
            <a:r>
              <a:rPr lang="fr-FR" i="1">
                <a:latin typeface="Calibri" pitchFamily="34" charset="0"/>
              </a:rPr>
              <a:t>PMP</a:t>
            </a:r>
            <a:r>
              <a:rPr lang="fr-FR">
                <a:latin typeface="Calibri" pitchFamily="34" charset="0"/>
              </a:rPr>
              <a:t>)</a:t>
            </a:r>
          </a:p>
        </p:txBody>
      </p:sp>
      <p:cxnSp>
        <p:nvCxnSpPr>
          <p:cNvPr id="39" name="Connecteur droit avec flèche 38"/>
          <p:cNvCxnSpPr>
            <a:stCxn id="34833" idx="0"/>
          </p:cNvCxnSpPr>
          <p:nvPr/>
        </p:nvCxnSpPr>
        <p:spPr>
          <a:xfrm flipV="1">
            <a:off x="5292725" y="4092575"/>
            <a:ext cx="0" cy="2778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32" name="ZoneTexte 40"/>
          <p:cNvSpPr txBox="1">
            <a:spLocks noChangeArrowheads="1"/>
          </p:cNvSpPr>
          <p:nvPr/>
        </p:nvSpPr>
        <p:spPr bwMode="auto">
          <a:xfrm>
            <a:off x="4787900" y="4832350"/>
            <a:ext cx="4032250" cy="12001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Comparaison internationale (</a:t>
            </a:r>
            <a:r>
              <a:rPr lang="fr-FR" i="1">
                <a:latin typeface="Calibri" pitchFamily="34" charset="0"/>
              </a:rPr>
              <a:t>JSM</a:t>
            </a:r>
            <a:r>
              <a:rPr lang="fr-FR">
                <a:latin typeface="Calibri" pitchFamily="34" charset="0"/>
              </a:rPr>
              <a:t>)</a:t>
            </a:r>
          </a:p>
          <a:p>
            <a:r>
              <a:rPr lang="fr-FR">
                <a:latin typeface="Calibri" pitchFamily="34" charset="0"/>
              </a:rPr>
              <a:t>Fonction lobbying France (</a:t>
            </a:r>
            <a:r>
              <a:rPr lang="fr-FR" i="1">
                <a:latin typeface="Calibri" pitchFamily="34" charset="0"/>
              </a:rPr>
              <a:t>PMP</a:t>
            </a:r>
            <a:r>
              <a:rPr lang="fr-FR">
                <a:latin typeface="Calibri" pitchFamily="34" charset="0"/>
              </a:rPr>
              <a:t>)</a:t>
            </a:r>
          </a:p>
          <a:p>
            <a:r>
              <a:rPr lang="fr-FR">
                <a:latin typeface="Calibri" pitchFamily="34" charset="0"/>
              </a:rPr>
              <a:t>Les syndicats de salariés (</a:t>
            </a:r>
            <a:r>
              <a:rPr lang="fr-FR" i="1">
                <a:latin typeface="Calibri" pitchFamily="34" charset="0"/>
              </a:rPr>
              <a:t>GMP</a:t>
            </a:r>
            <a:r>
              <a:rPr lang="fr-FR">
                <a:latin typeface="Calibri" pitchFamily="34" charset="0"/>
              </a:rPr>
              <a:t>)</a:t>
            </a:r>
          </a:p>
          <a:p>
            <a:r>
              <a:rPr lang="fr-FR">
                <a:latin typeface="Calibri" pitchFamily="34" charset="0"/>
              </a:rPr>
              <a:t>Ethique des cabinets de conseil (</a:t>
            </a:r>
            <a:r>
              <a:rPr lang="fr-FR" i="1">
                <a:latin typeface="Calibri" pitchFamily="34" charset="0"/>
              </a:rPr>
              <a:t>AOM</a:t>
            </a:r>
            <a:r>
              <a:rPr lang="fr-FR">
                <a:latin typeface="Calibri" pitchFamily="34" charset="0"/>
              </a:rPr>
              <a:t>)</a:t>
            </a:r>
          </a:p>
        </p:txBody>
      </p:sp>
      <p:sp>
        <p:nvSpPr>
          <p:cNvPr id="34833" name="ZoneTexte 41"/>
          <p:cNvSpPr txBox="1">
            <a:spLocks noChangeArrowheads="1"/>
          </p:cNvSpPr>
          <p:nvPr/>
        </p:nvSpPr>
        <p:spPr bwMode="auto">
          <a:xfrm>
            <a:off x="4932363" y="4370388"/>
            <a:ext cx="719137" cy="3683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CRCT</a:t>
            </a:r>
          </a:p>
        </p:txBody>
      </p:sp>
      <p:cxnSp>
        <p:nvCxnSpPr>
          <p:cNvPr id="44" name="Connecteur droit avec flèche 43"/>
          <p:cNvCxnSpPr/>
          <p:nvPr/>
        </p:nvCxnSpPr>
        <p:spPr>
          <a:xfrm flipV="1">
            <a:off x="6011863" y="4032250"/>
            <a:ext cx="0" cy="800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/>
          <p:nvPr/>
        </p:nvCxnSpPr>
        <p:spPr>
          <a:xfrm>
            <a:off x="7299325" y="2695575"/>
            <a:ext cx="0" cy="11255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avec flèche 55"/>
          <p:cNvCxnSpPr>
            <a:stCxn id="34830" idx="0"/>
          </p:cNvCxnSpPr>
          <p:nvPr/>
        </p:nvCxnSpPr>
        <p:spPr>
          <a:xfrm flipV="1">
            <a:off x="4483100" y="4214813"/>
            <a:ext cx="0" cy="19827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37" name="ZoneTexte 58"/>
          <p:cNvSpPr txBox="1">
            <a:spLocks noChangeArrowheads="1"/>
          </p:cNvSpPr>
          <p:nvPr/>
        </p:nvSpPr>
        <p:spPr bwMode="auto">
          <a:xfrm>
            <a:off x="5364163" y="1773238"/>
            <a:ext cx="3455987" cy="9223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fr-FR">
                <a:latin typeface="Calibri" pitchFamily="34" charset="0"/>
              </a:rPr>
              <a:t>Les collectivités locales (</a:t>
            </a:r>
            <a:r>
              <a:rPr lang="fr-FR" i="1">
                <a:latin typeface="Calibri" pitchFamily="34" charset="0"/>
              </a:rPr>
              <a:t>PMP</a:t>
            </a:r>
            <a:r>
              <a:rPr lang="fr-FR">
                <a:latin typeface="Calibri" pitchFamily="34" charset="0"/>
              </a:rPr>
              <a:t>)</a:t>
            </a:r>
          </a:p>
          <a:p>
            <a:r>
              <a:rPr lang="fr-FR">
                <a:latin typeface="Calibri" pitchFamily="34" charset="0"/>
              </a:rPr>
              <a:t>Comptabilité et politique (</a:t>
            </a:r>
            <a:r>
              <a:rPr lang="fr-FR" i="1">
                <a:latin typeface="Calibri" pitchFamily="34" charset="0"/>
              </a:rPr>
              <a:t>RSG</a:t>
            </a:r>
            <a:r>
              <a:rPr lang="fr-FR">
                <a:latin typeface="Calibri" pitchFamily="34" charset="0"/>
              </a:rPr>
              <a:t>)</a:t>
            </a:r>
          </a:p>
          <a:p>
            <a:r>
              <a:rPr lang="fr-FR" i="1">
                <a:latin typeface="Calibri" pitchFamily="34" charset="0"/>
              </a:rPr>
              <a:t>IE, lobbying et valeurs publiques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1509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de la présentation</a:t>
            </a:r>
            <a: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5556" y="1484784"/>
            <a:ext cx="7992888" cy="4824536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Appréhender les stratégies politiques des organisations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 travail conceptuel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Une réflexio</a:t>
            </a:r>
            <a:r>
              <a:rPr lang="fr-FR" sz="2200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méthodologique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Analyser les stratégies politiques des organisations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Des résultats pour le management stratégique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Des questionnements pour les sciences de gestion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Conclusion et perspectives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17411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246063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r-FR" sz="1000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150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Appréhender </a:t>
            </a:r>
            <a:r>
              <a:rPr lang="fr-FR" sz="31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stratégies politiques des organisations</a:t>
            </a:r>
            <a:r>
              <a:rPr lang="fr-FR" sz="33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3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5556" y="1484784"/>
            <a:ext cx="7992888" cy="4824536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 travail conceptuel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 recherche interdisciplinaire du cadre théorique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L’élargissement de l’objet à des pratiques protéiformes</a:t>
            </a:r>
            <a:endParaRPr lang="fr-FR" sz="2200" dirty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4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Une réflexio</a:t>
            </a:r>
            <a:r>
              <a:rPr lang="fr-FR" sz="24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méthodologique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18435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u="sng" dirty="0"/>
              <a:t>Appréhender </a:t>
            </a:r>
            <a:r>
              <a:rPr lang="fr-FR" sz="1400" i="1" dirty="0"/>
              <a:t>	                                          Analyser 	                                                           Conclusion et  perspectives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150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Appréhender les stratégies politiques des organisations</a:t>
            </a:r>
            <a:b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travail conceptuel</a:t>
            </a:r>
            <a: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7992888" cy="4824536"/>
          </a:xfrm>
        </p:spPr>
        <p:txBody>
          <a:bodyPr rtlCol="0">
            <a:normAutofit/>
          </a:bodyPr>
          <a:lstStyle/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					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19459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i="1" u="sng" dirty="0"/>
              <a:t> </a:t>
            </a:r>
            <a:r>
              <a:rPr lang="fr-FR" sz="1400" b="1" i="1" u="sng" dirty="0"/>
              <a:t>Appréhender </a:t>
            </a:r>
            <a:r>
              <a:rPr lang="fr-FR" sz="1400" i="1" dirty="0"/>
              <a:t>	</a:t>
            </a:r>
            <a:r>
              <a:rPr lang="fr-FR" sz="1400" i="1" dirty="0"/>
              <a:t>                                          Analyser 	                                                           Conclusion et  perspectives</a:t>
            </a:r>
            <a:endParaRPr lang="fr-FR" sz="1400" i="1" dirty="0"/>
          </a:p>
        </p:txBody>
      </p:sp>
      <p:sp>
        <p:nvSpPr>
          <p:cNvPr id="7" name="Flèche droite 6"/>
          <p:cNvSpPr/>
          <p:nvPr/>
        </p:nvSpPr>
        <p:spPr>
          <a:xfrm>
            <a:off x="492125" y="3692525"/>
            <a:ext cx="8307388" cy="1081088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 1969        1998       1999                  Structuration-légitimité                       2012    2013</a:t>
            </a:r>
            <a:endParaRPr lang="fr-FR" dirty="0"/>
          </a:p>
        </p:txBody>
      </p:sp>
      <p:cxnSp>
        <p:nvCxnSpPr>
          <p:cNvPr id="9" name="Connecteur droit avec flèche 8"/>
          <p:cNvCxnSpPr>
            <a:stCxn id="12" idx="2"/>
          </p:cNvCxnSpPr>
          <p:nvPr/>
        </p:nvCxnSpPr>
        <p:spPr>
          <a:xfrm>
            <a:off x="2627313" y="2692400"/>
            <a:ext cx="0" cy="12747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>
            <a:spLocks noChangeArrowheads="1"/>
          </p:cNvSpPr>
          <p:nvPr/>
        </p:nvSpPr>
        <p:spPr bwMode="auto">
          <a:xfrm>
            <a:off x="1727200" y="2322513"/>
            <a:ext cx="1800225" cy="3698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Hillman et Hitt</a:t>
            </a:r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795463" y="3265488"/>
            <a:ext cx="0" cy="700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>
            <a:spLocks noChangeArrowheads="1"/>
          </p:cNvSpPr>
          <p:nvPr/>
        </p:nvSpPr>
        <p:spPr bwMode="auto">
          <a:xfrm>
            <a:off x="355600" y="3392488"/>
            <a:ext cx="1055688" cy="3698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Epstein</a:t>
            </a: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7380288" y="3648075"/>
            <a:ext cx="0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/>
          <p:cNvSpPr txBox="1">
            <a:spLocks noChangeArrowheads="1"/>
          </p:cNvSpPr>
          <p:nvPr/>
        </p:nvSpPr>
        <p:spPr bwMode="auto">
          <a:xfrm>
            <a:off x="6643688" y="3324225"/>
            <a:ext cx="1292225" cy="3683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GRT AIMS</a:t>
            </a:r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8027988" y="3049588"/>
            <a:ext cx="0" cy="1027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>
            <a:spLocks noChangeArrowheads="1"/>
          </p:cNvSpPr>
          <p:nvPr/>
        </p:nvSpPr>
        <p:spPr bwMode="auto">
          <a:xfrm>
            <a:off x="7019925" y="2646363"/>
            <a:ext cx="1944688" cy="3698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Hadani et Schuler</a:t>
            </a:r>
          </a:p>
        </p:txBody>
      </p:sp>
      <p:cxnSp>
        <p:nvCxnSpPr>
          <p:cNvPr id="31" name="Connecteur droit avec flèche 30"/>
          <p:cNvCxnSpPr/>
          <p:nvPr/>
        </p:nvCxnSpPr>
        <p:spPr>
          <a:xfrm flipV="1">
            <a:off x="2987675" y="4503738"/>
            <a:ext cx="0" cy="539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>
            <a:spLocks noChangeArrowheads="1"/>
          </p:cNvSpPr>
          <p:nvPr/>
        </p:nvSpPr>
        <p:spPr bwMode="auto">
          <a:xfrm>
            <a:off x="1795463" y="5084763"/>
            <a:ext cx="2665412" cy="4000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 b="1">
                <a:latin typeface="Calibri" pitchFamily="34" charset="0"/>
              </a:rPr>
              <a:t>Le cadre théorique</a:t>
            </a:r>
          </a:p>
        </p:txBody>
      </p:sp>
      <p:sp>
        <p:nvSpPr>
          <p:cNvPr id="26" name="ZoneTexte 25"/>
          <p:cNvSpPr txBox="1">
            <a:spLocks noChangeArrowheads="1"/>
          </p:cNvSpPr>
          <p:nvPr/>
        </p:nvSpPr>
        <p:spPr bwMode="auto">
          <a:xfrm>
            <a:off x="820738" y="2895600"/>
            <a:ext cx="2474912" cy="3698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Nioche et Tarondeau</a:t>
            </a:r>
          </a:p>
        </p:txBody>
      </p:sp>
      <p:cxnSp>
        <p:nvCxnSpPr>
          <p:cNvPr id="28" name="Connecteur droit avec flèche 27"/>
          <p:cNvCxnSpPr/>
          <p:nvPr/>
        </p:nvCxnSpPr>
        <p:spPr>
          <a:xfrm>
            <a:off x="820738" y="3762375"/>
            <a:ext cx="0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animBg="1"/>
      <p:bldP spid="23" grpId="0" animBg="1"/>
      <p:bldP spid="25" grpId="0" animBg="1"/>
      <p:bldP spid="33" grpId="0" animBg="1"/>
      <p:bldP spid="2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150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4213" y="1484313"/>
            <a:ext cx="7991475" cy="5040312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800" b="1" dirty="0" smtClean="0">
                <a:solidFill>
                  <a:schemeClr val="tx1"/>
                </a:solidFill>
              </a:rPr>
              <a:t>Le cadre théorique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2800" b="1" dirty="0">
              <a:solidFill>
                <a:schemeClr val="tx1"/>
              </a:solidFill>
            </a:endParaRPr>
          </a:p>
          <a:p>
            <a:pPr marL="342900" indent="-342900" algn="l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dirty="0" smtClean="0">
                <a:solidFill>
                  <a:schemeClr val="tx1"/>
                </a:solidFill>
              </a:rPr>
              <a:t>Recensement interdisciplinaire (2002,2012)</a:t>
            </a:r>
          </a:p>
          <a:p>
            <a:pPr algn="l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fr-FR" sz="2400" dirty="0">
              <a:solidFill>
                <a:schemeClr val="tx1"/>
              </a:solidFill>
            </a:endParaRPr>
          </a:p>
          <a:p>
            <a:pPr marL="342900" indent="-342900" algn="l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altLang="fr-FR" sz="2400" dirty="0" smtClean="0">
                <a:solidFill>
                  <a:schemeClr val="tx1"/>
                </a:solidFill>
              </a:rPr>
              <a:t>Une taxonomie des actions de lobbying en 5 points (2002)</a:t>
            </a:r>
          </a:p>
          <a:p>
            <a:pPr marL="342900" indent="-342900" fontAlgn="auto">
              <a:lnSpc>
                <a:spcPct val="80000"/>
              </a:lnSpc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fr-FR" altLang="fr-FR" sz="2400" dirty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200" dirty="0" smtClean="0">
                <a:solidFill>
                  <a:schemeClr val="tx1"/>
                </a:solidFill>
              </a:rPr>
              <a:t>1. Politique générale de lobbying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200" dirty="0" smtClean="0">
                <a:solidFill>
                  <a:schemeClr val="tx1"/>
                </a:solidFill>
              </a:rPr>
              <a:t>2. Cause du lobbying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200" dirty="0" smtClean="0">
                <a:solidFill>
                  <a:schemeClr val="tx1"/>
                </a:solidFill>
              </a:rPr>
              <a:t>3. Auteur du lobbying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200" dirty="0" smtClean="0">
                <a:solidFill>
                  <a:schemeClr val="tx1"/>
                </a:solidFill>
              </a:rPr>
              <a:t>4. Cible du lobbying</a:t>
            </a: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altLang="fr-FR" sz="2200" dirty="0" smtClean="0">
                <a:solidFill>
                  <a:schemeClr val="tx1"/>
                </a:solidFill>
              </a:rPr>
              <a:t>5. Conduite du lobbyin</a:t>
            </a:r>
            <a:r>
              <a:rPr lang="fr-FR" altLang="fr-FR" sz="2200" dirty="0">
                <a:solidFill>
                  <a:schemeClr val="tx1"/>
                </a:solidFill>
              </a:rPr>
              <a:t>g</a:t>
            </a:r>
            <a:endParaRPr lang="fr-FR" altLang="fr-FR" sz="2200" dirty="0" smtClean="0">
              <a:solidFill>
                <a:schemeClr val="tx1"/>
              </a:solidFill>
            </a:endParaRPr>
          </a:p>
        </p:txBody>
      </p:sp>
      <p:sp>
        <p:nvSpPr>
          <p:cNvPr id="20483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u="sng" dirty="0"/>
              <a:t>Appréhender </a:t>
            </a:r>
            <a:r>
              <a:rPr lang="fr-FR" sz="1400" i="1" dirty="0"/>
              <a:t>	                                          Analyser 	                                                           Conclusion et  perspectives</a:t>
            </a:r>
          </a:p>
        </p:txBody>
      </p:sp>
      <p:sp>
        <p:nvSpPr>
          <p:cNvPr id="7" name="Rectangle 6"/>
          <p:cNvSpPr/>
          <p:nvPr/>
        </p:nvSpPr>
        <p:spPr>
          <a:xfrm>
            <a:off x="63500" y="404813"/>
            <a:ext cx="8901113" cy="12303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Appréhender les stratégies politiques des organisations</a:t>
            </a:r>
            <a:br>
              <a:rPr lang="fr-FR" sz="2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fr-FR" sz="28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Un travail conceptuel</a:t>
            </a:r>
            <a: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fr-FR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endParaRPr lang="fr-FR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150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Appréhender les stratégies politiques des organisations</a:t>
            </a:r>
            <a:b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travail conceptuel</a:t>
            </a:r>
            <a: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7992888" cy="4824536"/>
          </a:xfrm>
        </p:spPr>
        <p:txBody>
          <a:bodyPr rtlCol="0">
            <a:normAutofit/>
          </a:bodyPr>
          <a:lstStyle/>
          <a:p>
            <a:pPr algn="l"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21507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000" b="1" i="1" u="sng" dirty="0"/>
              <a:t> </a:t>
            </a:r>
            <a:r>
              <a:rPr lang="fr-FR" sz="1400" b="1" i="1" u="sng" dirty="0"/>
              <a:t>Appréhender </a:t>
            </a:r>
            <a:r>
              <a:rPr lang="fr-FR" sz="1400" i="1" dirty="0"/>
              <a:t>	</a:t>
            </a:r>
            <a:r>
              <a:rPr lang="fr-FR" sz="1400" i="1" dirty="0"/>
              <a:t>                                          Analyser 	                                                           Conclusion et  perspectives</a:t>
            </a:r>
            <a:endParaRPr lang="fr-FR" sz="1400" i="1" dirty="0"/>
          </a:p>
        </p:txBody>
      </p:sp>
      <p:sp>
        <p:nvSpPr>
          <p:cNvPr id="7" name="Flèche droite 6"/>
          <p:cNvSpPr/>
          <p:nvPr/>
        </p:nvSpPr>
        <p:spPr>
          <a:xfrm>
            <a:off x="492125" y="3692525"/>
            <a:ext cx="8307388" cy="1081088"/>
          </a:xfrm>
          <a:prstGeom prst="rightArrow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/>
              <a:t> 1969        1998       1999            </a:t>
            </a:r>
            <a:r>
              <a:rPr lang="fr-FR" dirty="0"/>
              <a:t>Structuration-légitimité  </a:t>
            </a:r>
            <a:r>
              <a:rPr lang="fr-FR" dirty="0"/>
              <a:t>                          2012    2013</a:t>
            </a:r>
            <a:endParaRPr lang="fr-FR" dirty="0"/>
          </a:p>
        </p:txBody>
      </p:sp>
      <p:cxnSp>
        <p:nvCxnSpPr>
          <p:cNvPr id="9" name="Connecteur droit avec flèche 8"/>
          <p:cNvCxnSpPr>
            <a:stCxn id="21511" idx="2"/>
          </p:cNvCxnSpPr>
          <p:nvPr/>
        </p:nvCxnSpPr>
        <p:spPr>
          <a:xfrm>
            <a:off x="2627313" y="2692400"/>
            <a:ext cx="0" cy="12747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1" name="ZoneTexte 11"/>
          <p:cNvSpPr txBox="1">
            <a:spLocks noChangeArrowheads="1"/>
          </p:cNvSpPr>
          <p:nvPr/>
        </p:nvSpPr>
        <p:spPr bwMode="auto">
          <a:xfrm>
            <a:off x="1727200" y="2322513"/>
            <a:ext cx="1800225" cy="3698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Hillman et Hitt</a:t>
            </a:r>
          </a:p>
        </p:txBody>
      </p:sp>
      <p:cxnSp>
        <p:nvCxnSpPr>
          <p:cNvPr id="15" name="Connecteur droit avec flèche 14"/>
          <p:cNvCxnSpPr/>
          <p:nvPr/>
        </p:nvCxnSpPr>
        <p:spPr>
          <a:xfrm>
            <a:off x="1795463" y="3265488"/>
            <a:ext cx="0" cy="7000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3" name="ZoneTexte 16"/>
          <p:cNvSpPr txBox="1">
            <a:spLocks noChangeArrowheads="1"/>
          </p:cNvSpPr>
          <p:nvPr/>
        </p:nvSpPr>
        <p:spPr bwMode="auto">
          <a:xfrm>
            <a:off x="355600" y="3392488"/>
            <a:ext cx="1055688" cy="3698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Epstein</a:t>
            </a:r>
          </a:p>
        </p:txBody>
      </p:sp>
      <p:cxnSp>
        <p:nvCxnSpPr>
          <p:cNvPr id="22" name="Connecteur droit avec flèche 21"/>
          <p:cNvCxnSpPr/>
          <p:nvPr/>
        </p:nvCxnSpPr>
        <p:spPr>
          <a:xfrm>
            <a:off x="7380288" y="3648075"/>
            <a:ext cx="0" cy="42862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5" name="ZoneTexte 22"/>
          <p:cNvSpPr txBox="1">
            <a:spLocks noChangeArrowheads="1"/>
          </p:cNvSpPr>
          <p:nvPr/>
        </p:nvSpPr>
        <p:spPr bwMode="auto">
          <a:xfrm>
            <a:off x="6643688" y="3324225"/>
            <a:ext cx="1292225" cy="3683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GRT AIMS</a:t>
            </a:r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8027988" y="3049588"/>
            <a:ext cx="0" cy="10271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7" name="ZoneTexte 24"/>
          <p:cNvSpPr txBox="1">
            <a:spLocks noChangeArrowheads="1"/>
          </p:cNvSpPr>
          <p:nvPr/>
        </p:nvSpPr>
        <p:spPr bwMode="auto">
          <a:xfrm>
            <a:off x="7019925" y="2646363"/>
            <a:ext cx="1944688" cy="3698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Hadani et Schuler</a:t>
            </a:r>
          </a:p>
        </p:txBody>
      </p:sp>
      <p:cxnSp>
        <p:nvCxnSpPr>
          <p:cNvPr id="31" name="Connecteur droit avec flèche 30"/>
          <p:cNvCxnSpPr/>
          <p:nvPr/>
        </p:nvCxnSpPr>
        <p:spPr>
          <a:xfrm flipV="1">
            <a:off x="2987675" y="4503738"/>
            <a:ext cx="0" cy="539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19" name="ZoneTexte 32"/>
          <p:cNvSpPr txBox="1">
            <a:spLocks noChangeArrowheads="1"/>
          </p:cNvSpPr>
          <p:nvPr/>
        </p:nvSpPr>
        <p:spPr bwMode="auto">
          <a:xfrm>
            <a:off x="1795463" y="5084763"/>
            <a:ext cx="2665412" cy="4000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 b="1">
                <a:latin typeface="Calibri" pitchFamily="34" charset="0"/>
              </a:rPr>
              <a:t>Le cadre théorique</a:t>
            </a:r>
          </a:p>
        </p:txBody>
      </p:sp>
      <p:cxnSp>
        <p:nvCxnSpPr>
          <p:cNvPr id="34" name="Connecteur droit avec flèche 33"/>
          <p:cNvCxnSpPr/>
          <p:nvPr/>
        </p:nvCxnSpPr>
        <p:spPr>
          <a:xfrm flipV="1">
            <a:off x="6521450" y="4545013"/>
            <a:ext cx="0" cy="539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ZoneTexte 34"/>
          <p:cNvSpPr txBox="1">
            <a:spLocks noChangeArrowheads="1"/>
          </p:cNvSpPr>
          <p:nvPr/>
        </p:nvSpPr>
        <p:spPr bwMode="auto">
          <a:xfrm>
            <a:off x="5435600" y="5084763"/>
            <a:ext cx="2376488" cy="4000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 sz="2000" b="1">
                <a:latin typeface="Calibri" pitchFamily="34" charset="0"/>
              </a:rPr>
              <a:t>L’objet</a:t>
            </a:r>
          </a:p>
        </p:txBody>
      </p:sp>
      <p:sp>
        <p:nvSpPr>
          <p:cNvPr id="21522" name="ZoneTexte 25"/>
          <p:cNvSpPr txBox="1">
            <a:spLocks noChangeArrowheads="1"/>
          </p:cNvSpPr>
          <p:nvPr/>
        </p:nvSpPr>
        <p:spPr bwMode="auto">
          <a:xfrm>
            <a:off x="820738" y="2895600"/>
            <a:ext cx="2474912" cy="369888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fr-FR">
                <a:latin typeface="Calibri" pitchFamily="34" charset="0"/>
              </a:rPr>
              <a:t>Nioche et Tarondeau</a:t>
            </a:r>
          </a:p>
        </p:txBody>
      </p:sp>
      <p:cxnSp>
        <p:nvCxnSpPr>
          <p:cNvPr id="28" name="Connecteur droit avec flèche 27"/>
          <p:cNvCxnSpPr/>
          <p:nvPr/>
        </p:nvCxnSpPr>
        <p:spPr>
          <a:xfrm>
            <a:off x="820738" y="3762375"/>
            <a:ext cx="0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620713"/>
            <a:ext cx="9144000" cy="6477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200" dirty="0" smtClean="0">
                <a:solidFill>
                  <a:schemeClr val="tx2"/>
                </a:solidFill>
              </a:rPr>
              <a:t/>
            </a:r>
            <a:br>
              <a:rPr lang="fr-FR" sz="3200" dirty="0" smtClean="0">
                <a:solidFill>
                  <a:schemeClr val="tx2"/>
                </a:solidFill>
              </a:rPr>
            </a:br>
            <a: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Appréhender les stratégies politiques des organisations</a:t>
            </a:r>
            <a:b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travail conceptuel</a:t>
            </a:r>
            <a:br>
              <a:rPr lang="fr-FR" sz="31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18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18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dirty="0" smtClean="0"/>
              <a:t>L’objet/les pratiques</a:t>
            </a:r>
            <a:endParaRPr lang="fr-FR" sz="32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3568" y="1700808"/>
            <a:ext cx="7992888" cy="4824536"/>
          </a:xfrm>
        </p:spPr>
        <p:txBody>
          <a:bodyPr rtlCol="0">
            <a:normAutofit/>
          </a:bodyPr>
          <a:lstStyle/>
          <a:p>
            <a:pPr algn="l" fontAlgn="auto">
              <a:spcBef>
                <a:spcPts val="1200"/>
              </a:spcBef>
              <a:spcAft>
                <a:spcPts val="0"/>
              </a:spcAft>
              <a:buFont typeface="Wingdings" pitchFamily="2" charset="2"/>
              <a:buChar char="q"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22531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u="sng" dirty="0"/>
              <a:t>Appréhender </a:t>
            </a:r>
            <a:r>
              <a:rPr lang="fr-FR" sz="1400" i="1" dirty="0"/>
              <a:t>	                                          Analyser 	                                                           Conclusion et  perspectives</a:t>
            </a:r>
          </a:p>
        </p:txBody>
      </p:sp>
      <p:sp>
        <p:nvSpPr>
          <p:cNvPr id="6" name="Ellipse 5"/>
          <p:cNvSpPr/>
          <p:nvPr/>
        </p:nvSpPr>
        <p:spPr>
          <a:xfrm>
            <a:off x="2771775" y="2960688"/>
            <a:ext cx="3313113" cy="2663825"/>
          </a:xfrm>
          <a:prstGeom prst="ellipse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Entreprises (France/GB)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(2002, 2012, 2013</a:t>
            </a:r>
            <a:r>
              <a:rPr lang="fr-FR" dirty="0">
                <a:solidFill>
                  <a:schemeClr val="tx1"/>
                </a:solidFill>
              </a:rPr>
              <a:t>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fr-FR" dirty="0">
              <a:solidFill>
                <a:schemeClr val="tx1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Cabinets de lobbying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(2012)</a:t>
            </a:r>
          </a:p>
        </p:txBody>
      </p:sp>
      <p:sp>
        <p:nvSpPr>
          <p:cNvPr id="8" name="Ellipse 7"/>
          <p:cNvSpPr/>
          <p:nvPr/>
        </p:nvSpPr>
        <p:spPr>
          <a:xfrm>
            <a:off x="5940425" y="3573463"/>
            <a:ext cx="2087563" cy="1439862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Organisations publiques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 (2006, 2013)</a:t>
            </a:r>
          </a:p>
        </p:txBody>
      </p:sp>
      <p:sp>
        <p:nvSpPr>
          <p:cNvPr id="9" name="Ellipse 8"/>
          <p:cNvSpPr/>
          <p:nvPr/>
        </p:nvSpPr>
        <p:spPr>
          <a:xfrm>
            <a:off x="3240088" y="5516563"/>
            <a:ext cx="2087562" cy="1152525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Syndicats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(2012)</a:t>
            </a:r>
          </a:p>
        </p:txBody>
      </p:sp>
      <p:sp>
        <p:nvSpPr>
          <p:cNvPr id="10" name="Ellipse 9"/>
          <p:cNvSpPr/>
          <p:nvPr/>
        </p:nvSpPr>
        <p:spPr>
          <a:xfrm>
            <a:off x="3276600" y="2276475"/>
            <a:ext cx="2016125" cy="936625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Associations (2008,2010)</a:t>
            </a:r>
          </a:p>
        </p:txBody>
      </p:sp>
      <p:sp>
        <p:nvSpPr>
          <p:cNvPr id="11" name="Ellipse 10"/>
          <p:cNvSpPr/>
          <p:nvPr/>
        </p:nvSpPr>
        <p:spPr>
          <a:xfrm>
            <a:off x="1547813" y="3586163"/>
            <a:ext cx="1439862" cy="1296987"/>
          </a:xfrm>
          <a:prstGeom prst="ellipse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Grands corps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dirty="0">
                <a:solidFill>
                  <a:schemeClr val="tx1"/>
                </a:solidFill>
              </a:rPr>
              <a:t>(2014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549275"/>
            <a:ext cx="9144000" cy="1150938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1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Appréhender </a:t>
            </a:r>
            <a:r>
              <a:rPr lang="fr-FR" sz="31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stratégies politiques des organisations</a:t>
            </a:r>
            <a:r>
              <a:rPr lang="fr-FR" sz="33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3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3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fr-FR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75556" y="1484784"/>
            <a:ext cx="7992888" cy="4824536"/>
          </a:xfrm>
        </p:spPr>
        <p:txBody>
          <a:bodyPr rtlCol="0">
            <a:normAutofit/>
          </a:bodyPr>
          <a:lstStyle/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 travail conceptuel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La recherche interdisciplinaire du cadre théorique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L’élargissement de l’objet à des pratiques protéiformes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4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342900" indent="-342900" algn="l" fontAlgn="auto"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Une réflexio</a:t>
            </a:r>
            <a:r>
              <a:rPr lang="fr-FR" sz="2400" b="1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</a:t>
            </a:r>
            <a:r>
              <a:rPr lang="fr-FR" sz="2400" b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méthodologique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 recueil des données délicat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FR" sz="2200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Un traitement des données à renouveler</a:t>
            </a: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spcBef>
                <a:spcPts val="12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fr-FR" sz="2200" b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000" b="1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  <a:p>
            <a:pPr algn="l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fr-FR" altLang="fr-FR" sz="2800" dirty="0" smtClean="0">
              <a:solidFill>
                <a:schemeClr val="tx1"/>
              </a:solidFill>
            </a:endParaRPr>
          </a:p>
        </p:txBody>
      </p:sp>
      <p:sp>
        <p:nvSpPr>
          <p:cNvPr id="23555" name="AutoShape 2" descr="https://webmail.cnam.fr/src/download.php?passed_id=61508&amp;mailbox=INBOX&amp;ent_id=2&amp;absolute_dl=true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-26988"/>
            <a:ext cx="9144000" cy="307976"/>
          </a:xfrm>
          <a:prstGeom prst="rect">
            <a:avLst/>
          </a:prstGeom>
          <a:solidFill>
            <a:schemeClr val="accent1">
              <a:alpha val="27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400" b="1" i="1" u="sng" dirty="0"/>
              <a:t>Appréhender </a:t>
            </a:r>
            <a:r>
              <a:rPr lang="fr-FR" sz="1400" i="1" dirty="0"/>
              <a:t>	                                          Analyser 	                                                           Conclusion et  perspectives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2283</TotalTime>
  <Words>583</Words>
  <Application>Microsoft Office PowerPoint</Application>
  <PresentationFormat>Affichage à l'écran (4:3)</PresentationFormat>
  <Paragraphs>186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6" baseType="lpstr">
      <vt:lpstr>Calibri</vt:lpstr>
      <vt:lpstr>Arial</vt:lpstr>
      <vt:lpstr>Wingdings</vt:lpstr>
      <vt:lpstr>SimSun</vt:lpstr>
      <vt:lpstr>Gulim</vt:lpstr>
      <vt:lpstr>Thème Office</vt:lpstr>
      <vt:lpstr> Les stratégies politiques des organisations :  un objet de recherches pour les sciences de gestion </vt:lpstr>
      <vt:lpstr>Objet et programme de recherche </vt:lpstr>
      <vt:lpstr>Plan de la présentation </vt:lpstr>
      <vt:lpstr>  Appréhender les stratégies politiques des organisations   </vt:lpstr>
      <vt:lpstr> Appréhender les stratégies politiques des organisations Un travail conceptuel </vt:lpstr>
      <vt:lpstr>   </vt:lpstr>
      <vt:lpstr> Appréhender les stratégies politiques des organisations Un travail conceptuel </vt:lpstr>
      <vt:lpstr>  Appréhender les stratégies politiques des organisations Un travail conceptuel  L’objet/les pratiques</vt:lpstr>
      <vt:lpstr>  Appréhender les stratégies politiques des organisations   </vt:lpstr>
      <vt:lpstr> Appréhender les stratégies politiques des organisations Une réflexion méthodologique  Rendre visible </vt:lpstr>
      <vt:lpstr>Analyser les stratégies politiques des organisations </vt:lpstr>
      <vt:lpstr> Analyser les stratégies politiques des organisations Des résultats pour le management stratégique  </vt:lpstr>
      <vt:lpstr>  Analyser les stratégies politiques des organisations Des résultats pour le management stratégique   </vt:lpstr>
      <vt:lpstr>Diapositive 14</vt:lpstr>
      <vt:lpstr>Analyser les stratégies politiques des organisations </vt:lpstr>
      <vt:lpstr> Analyser les stratégies politiques des organisations Des questionnements pour les sciences de gestion   </vt:lpstr>
      <vt:lpstr> Analyser les stratégies politiques des organisations Une interpellation transversale des sciences de gestion  </vt:lpstr>
      <vt:lpstr>Conclusion et perspectives </vt:lpstr>
      <vt:lpstr> Les stratégies politiques des organisations :  un objet de recherches pour les sciences de gestion </vt:lpstr>
      <vt:lpstr>Mon parcours de recherche 10 articles RCL-4 chapitres-1 co direction d’ouvrage -2 rapports- 29 communications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stratégies politiques des organisations :  un objet de recherches pour les sciences de gestion</dc:title>
  <dc:creator>madina</dc:creator>
  <cp:lastModifiedBy>perseilj</cp:lastModifiedBy>
  <cp:revision>95</cp:revision>
  <cp:lastPrinted>2014-03-06T15:32:33Z</cp:lastPrinted>
  <dcterms:created xsi:type="dcterms:W3CDTF">2014-02-22T14:04:30Z</dcterms:created>
  <dcterms:modified xsi:type="dcterms:W3CDTF">2014-06-27T11:38:08Z</dcterms:modified>
</cp:coreProperties>
</file>